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3" r:id="rId5"/>
    <p:sldId id="264" r:id="rId6"/>
    <p:sldId id="265" r:id="rId7"/>
    <p:sldId id="257" r:id="rId8"/>
    <p:sldId id="260" r:id="rId9"/>
    <p:sldId id="261" r:id="rId10"/>
    <p:sldId id="267" r:id="rId11"/>
    <p:sldId id="271" r:id="rId12"/>
    <p:sldId id="269" r:id="rId13"/>
    <p:sldId id="288" r:id="rId14"/>
    <p:sldId id="289" r:id="rId15"/>
    <p:sldId id="272" r:id="rId16"/>
    <p:sldId id="273" r:id="rId17"/>
    <p:sldId id="274" r:id="rId18"/>
    <p:sldId id="275" r:id="rId19"/>
    <p:sldId id="278" r:id="rId20"/>
    <p:sldId id="268" r:id="rId21"/>
    <p:sldId id="279" r:id="rId22"/>
    <p:sldId id="280" r:id="rId23"/>
    <p:sldId id="281" r:id="rId24"/>
    <p:sldId id="282" r:id="rId25"/>
    <p:sldId id="283" r:id="rId26"/>
    <p:sldId id="284" r:id="rId27"/>
    <p:sldId id="285" r:id="rId28"/>
    <p:sldId id="290" r:id="rId29"/>
    <p:sldId id="286" r:id="rId30"/>
    <p:sldId id="287" r:id="rId31"/>
    <p:sldId id="291" r:id="rId32"/>
    <p:sldId id="292" r:id="rId33"/>
    <p:sldId id="293" r:id="rId34"/>
    <p:sldId id="295" r:id="rId35"/>
    <p:sldId id="296" r:id="rId36"/>
    <p:sldId id="298" r:id="rId37"/>
    <p:sldId id="300" r:id="rId38"/>
    <p:sldId id="276" r:id="rId39"/>
    <p:sldId id="302" r:id="rId40"/>
    <p:sldId id="301" r:id="rId41"/>
    <p:sldId id="303" r:id="rId42"/>
    <p:sldId id="277" r:id="rId43"/>
    <p:sldId id="304" r:id="rId44"/>
    <p:sldId id="305" r:id="rId45"/>
    <p:sldId id="306" r:id="rId46"/>
    <p:sldId id="307" r:id="rId47"/>
    <p:sldId id="308" r:id="rId48"/>
    <p:sldId id="30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erina gori" initials="cg" lastIdx="1" clrIdx="0">
    <p:extLst>
      <p:ext uri="{19B8F6BF-5375-455C-9EA6-DF929625EA0E}">
        <p15:presenceInfo xmlns:p15="http://schemas.microsoft.com/office/powerpoint/2012/main" userId="268286b1783265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796027F-7875-4030-9381-8BD8C4F21935}"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3/27/2019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3/27/2019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4509A250-FF31-4206-8172-F9D3106AACB1}" type="datetimeFigureOut">
              <a:rPr lang="en-US" dirty="0"/>
              <a:t>3/27/2019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3/27/2019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ocus.it/scienza/scienze/dna-genetica-e-migrazioni-in-europa" TargetMode="External"/><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youtu.be/f7XhrXUoD6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youtu.be/WCFKWgu4u1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0481E0-85AD-4ECB-A430-7284A643B074}"/>
              </a:ext>
            </a:extLst>
          </p:cNvPr>
          <p:cNvSpPr>
            <a:spLocks noGrp="1"/>
          </p:cNvSpPr>
          <p:nvPr>
            <p:ph type="ctrTitle"/>
          </p:nvPr>
        </p:nvSpPr>
        <p:spPr>
          <a:xfrm>
            <a:off x="1154955" y="1447801"/>
            <a:ext cx="8825658" cy="2796653"/>
          </a:xfrm>
        </p:spPr>
        <p:txBody>
          <a:bodyPr/>
          <a:lstStyle/>
          <a:p>
            <a:br>
              <a:rPr lang="it-IT" dirty="0"/>
            </a:br>
            <a:br>
              <a:rPr lang="it-IT" dirty="0"/>
            </a:br>
            <a:r>
              <a:rPr lang="it-IT" dirty="0"/>
              <a:t>   </a:t>
            </a:r>
            <a:br>
              <a:rPr lang="it-IT" dirty="0"/>
            </a:br>
            <a:br>
              <a:rPr lang="it-IT" dirty="0"/>
            </a:br>
            <a:br>
              <a:rPr lang="it-IT" dirty="0"/>
            </a:br>
            <a:r>
              <a:rPr lang="it-IT" dirty="0"/>
              <a:t>              </a:t>
            </a:r>
            <a:br>
              <a:rPr lang="it-IT" dirty="0"/>
            </a:br>
            <a:r>
              <a:rPr lang="it-IT" i="1" dirty="0">
                <a:latin typeface="Berlin Sans FB Demi" panose="020E0802020502020306" pitchFamily="34" charset="0"/>
              </a:rPr>
              <a:t>Le  Nuove Migrazioni</a:t>
            </a:r>
          </a:p>
        </p:txBody>
      </p:sp>
      <p:sp>
        <p:nvSpPr>
          <p:cNvPr id="3" name="Sottotitolo 2">
            <a:extLst>
              <a:ext uri="{FF2B5EF4-FFF2-40B4-BE49-F238E27FC236}">
                <a16:creationId xmlns:a16="http://schemas.microsoft.com/office/drawing/2014/main" id="{1BE17DB2-18B9-4023-8927-9D4A1C46A016}"/>
              </a:ext>
            </a:extLst>
          </p:cNvPr>
          <p:cNvSpPr>
            <a:spLocks noGrp="1"/>
          </p:cNvSpPr>
          <p:nvPr>
            <p:ph type="subTitle" idx="1"/>
          </p:nvPr>
        </p:nvSpPr>
        <p:spPr/>
        <p:txBody>
          <a:bodyPr>
            <a:normAutofit/>
          </a:bodyPr>
          <a:lstStyle/>
          <a:p>
            <a:r>
              <a:rPr lang="it-IT" b="1" dirty="0">
                <a:effectLst>
                  <a:outerShdw blurRad="38100" dist="38100" dir="2700000" algn="tl">
                    <a:srgbClr val="000000">
                      <a:alpha val="43137"/>
                    </a:srgbClr>
                  </a:outerShdw>
                </a:effectLst>
              </a:rPr>
              <a:t>Caterina gori </a:t>
            </a:r>
          </a:p>
          <a:p>
            <a:r>
              <a:rPr lang="it-IT" b="1" i="1" dirty="0">
                <a:effectLst>
                  <a:outerShdw blurRad="38100" dist="38100" dir="2700000" algn="tl">
                    <a:srgbClr val="000000">
                      <a:alpha val="43137"/>
                    </a:srgbClr>
                  </a:outerShdw>
                </a:effectLst>
              </a:rPr>
              <a:t>Dott.ssa in scienze filosofiche e operatrice sociale</a:t>
            </a:r>
          </a:p>
        </p:txBody>
      </p:sp>
      <p:pic>
        <p:nvPicPr>
          <p:cNvPr id="4" name="Immagine 3">
            <a:extLst>
              <a:ext uri="{FF2B5EF4-FFF2-40B4-BE49-F238E27FC236}">
                <a16:creationId xmlns:a16="http://schemas.microsoft.com/office/drawing/2014/main" id="{E712C0A1-51EB-4321-8BFE-C008870F0054}"/>
              </a:ext>
            </a:extLst>
          </p:cNvPr>
          <p:cNvPicPr>
            <a:picLocks noChangeAspect="1"/>
          </p:cNvPicPr>
          <p:nvPr/>
        </p:nvPicPr>
        <p:blipFill>
          <a:blip r:embed="rId2"/>
          <a:stretch>
            <a:fillRect/>
          </a:stretch>
        </p:blipFill>
        <p:spPr>
          <a:xfrm>
            <a:off x="3591339" y="0"/>
            <a:ext cx="4426226" cy="3330054"/>
          </a:xfrm>
          <a:prstGeom prst="rect">
            <a:avLst/>
          </a:prstGeom>
        </p:spPr>
      </p:pic>
    </p:spTree>
    <p:extLst>
      <p:ext uri="{BB962C8B-B14F-4D97-AF65-F5344CB8AC3E}">
        <p14:creationId xmlns:p14="http://schemas.microsoft.com/office/powerpoint/2010/main" val="249193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AB6E1F-7144-44FC-A760-E53DAD5B3633}"/>
              </a:ext>
            </a:extLst>
          </p:cNvPr>
          <p:cNvSpPr>
            <a:spLocks noGrp="1"/>
          </p:cNvSpPr>
          <p:nvPr>
            <p:ph type="title"/>
          </p:nvPr>
        </p:nvSpPr>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u="sng" dirty="0">
                <a:latin typeface="Berlin Sans FB Demi" panose="020E0802020502020306" pitchFamily="34" charset="0"/>
              </a:rPr>
              <a:t>VOCABOLARIO DELLE MIGRAZIONI</a:t>
            </a:r>
            <a:endParaRPr lang="it-IT" dirty="0"/>
          </a:p>
        </p:txBody>
      </p:sp>
      <p:sp>
        <p:nvSpPr>
          <p:cNvPr id="3" name="Segnaposto contenuto 2">
            <a:extLst>
              <a:ext uri="{FF2B5EF4-FFF2-40B4-BE49-F238E27FC236}">
                <a16:creationId xmlns:a16="http://schemas.microsoft.com/office/drawing/2014/main" id="{8C926248-DAF5-462D-9FDB-A3C6FB00ED00}"/>
              </a:ext>
            </a:extLst>
          </p:cNvPr>
          <p:cNvSpPr>
            <a:spLocks noGrp="1"/>
          </p:cNvSpPr>
          <p:nvPr>
            <p:ph idx="1"/>
          </p:nvPr>
        </p:nvSpPr>
        <p:spPr/>
        <p:txBody>
          <a:bodyPr>
            <a:normAutofit/>
          </a:bodyPr>
          <a:lstStyle/>
          <a:p>
            <a:pPr marL="0" indent="0">
              <a:buNone/>
            </a:pPr>
            <a:endParaRPr lang="it-IT" u="sng" dirty="0">
              <a:effectLst>
                <a:outerShdw blurRad="38100" dist="38100" dir="2700000" algn="tl">
                  <a:srgbClr val="000000">
                    <a:alpha val="43137"/>
                  </a:srgbClr>
                </a:outerShdw>
              </a:effectLst>
            </a:endParaRPr>
          </a:p>
          <a:p>
            <a:r>
              <a:rPr lang="it-IT" u="sng" dirty="0">
                <a:effectLst>
                  <a:outerShdw blurRad="38100" dist="38100" dir="2700000" algn="tl">
                    <a:srgbClr val="000000">
                      <a:alpha val="43137"/>
                    </a:srgbClr>
                  </a:outerShdw>
                </a:effectLst>
              </a:rPr>
              <a:t>RICHIEDENTE ASILO: </a:t>
            </a:r>
            <a:r>
              <a:rPr lang="it-IT" dirty="0"/>
              <a:t>Si definisce così una persona che ha richiesto di essere riconosciuto come RIFUGIATO (o altra forma di protezione) e che è in attesa del responso. I richiedenti asilo solitamente entrano nel territorio in modo irregolare, ma dal momento in cui presentano la richiesta sono regolarmente soggiornanti, e quindi non possono essere definiti clandestini.</a:t>
            </a:r>
          </a:p>
          <a:p>
            <a:r>
              <a:rPr lang="it-IT" u="sng" dirty="0">
                <a:effectLst>
                  <a:outerShdw blurRad="38100" dist="38100" dir="2700000" algn="tl">
                    <a:srgbClr val="000000">
                      <a:alpha val="43137"/>
                    </a:srgbClr>
                  </a:outerShdw>
                </a:effectLst>
              </a:rPr>
              <a:t>PROFUGO:</a:t>
            </a:r>
            <a:r>
              <a:rPr lang="it-IT" dirty="0"/>
              <a:t> Una persona scappata per ragioni di sopravvivenza, solitamente a causa di guerre o conflitti, ma che non rientra nella categoria di </a:t>
            </a:r>
            <a:r>
              <a:rPr lang="it-IT" u="sng" dirty="0">
                <a:effectLst>
                  <a:outerShdw blurRad="38100" dist="38100" dir="2700000" algn="tl">
                    <a:srgbClr val="000000">
                      <a:alpha val="43137"/>
                    </a:srgbClr>
                  </a:outerShdw>
                </a:effectLst>
              </a:rPr>
              <a:t>RIFUGIATO</a:t>
            </a:r>
            <a:r>
              <a:rPr lang="it-IT" dirty="0"/>
              <a:t>, spesso il profugo è interno, ovvero nel suo stesso paese</a:t>
            </a:r>
          </a:p>
          <a:p>
            <a:pPr marL="0" indent="0">
              <a:buNone/>
            </a:pPr>
            <a:endParaRPr lang="it-IT"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0060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0B98F6-6B59-4587-8F10-F2604FA47787}"/>
              </a:ext>
            </a:extLst>
          </p:cNvPr>
          <p:cNvSpPr>
            <a:spLocks noGrp="1"/>
          </p:cNvSpPr>
          <p:nvPr>
            <p:ph type="title"/>
          </p:nvPr>
        </p:nvSpPr>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u="sng" dirty="0">
                <a:latin typeface="Berlin Sans FB Demi" panose="020E0802020502020306" pitchFamily="34" charset="0"/>
              </a:rPr>
              <a:t>VOCABOLARIO DELLE MIGRAZIONI</a:t>
            </a:r>
            <a:endParaRPr lang="it-IT" dirty="0"/>
          </a:p>
        </p:txBody>
      </p:sp>
      <p:sp>
        <p:nvSpPr>
          <p:cNvPr id="3" name="Segnaposto contenuto 2">
            <a:extLst>
              <a:ext uri="{FF2B5EF4-FFF2-40B4-BE49-F238E27FC236}">
                <a16:creationId xmlns:a16="http://schemas.microsoft.com/office/drawing/2014/main" id="{448AFB54-5785-4C26-BD39-EC821DA2F077}"/>
              </a:ext>
            </a:extLst>
          </p:cNvPr>
          <p:cNvSpPr>
            <a:spLocks noGrp="1"/>
          </p:cNvSpPr>
          <p:nvPr>
            <p:ph idx="1"/>
          </p:nvPr>
        </p:nvSpPr>
        <p:spPr/>
        <p:txBody>
          <a:bodyPr/>
          <a:lstStyle/>
          <a:p>
            <a:r>
              <a:rPr lang="it-IT" u="sng" dirty="0">
                <a:effectLst>
                  <a:outerShdw blurRad="38100" dist="38100" dir="2700000" algn="tl">
                    <a:srgbClr val="000000">
                      <a:alpha val="43137"/>
                    </a:srgbClr>
                  </a:outerShdw>
                </a:effectLst>
              </a:rPr>
              <a:t>RIFUGIATO:</a:t>
            </a:r>
            <a:r>
              <a:rPr lang="it-IT" dirty="0"/>
              <a:t> E’ una persona che è scappata dal proprio paese per cercare protezione in un altro. </a:t>
            </a:r>
          </a:p>
          <a:p>
            <a:endParaRPr lang="it-IT" dirty="0"/>
          </a:p>
          <a:p>
            <a:pPr marL="0" indent="0">
              <a:buNone/>
            </a:pPr>
            <a:endParaRPr lang="it-IT" dirty="0"/>
          </a:p>
          <a:p>
            <a:r>
              <a:rPr lang="it-IT" dirty="0"/>
              <a:t>LA CONVENZIONE DI GINEVRA (</a:t>
            </a:r>
            <a:r>
              <a:rPr lang="it-IT" i="1" dirty="0"/>
              <a:t>Convenzione relativa allo statuto dei rifugiati), 1951</a:t>
            </a:r>
          </a:p>
          <a:p>
            <a:pPr marL="0" indent="0">
              <a:buNone/>
            </a:pPr>
            <a:r>
              <a:rPr lang="it-IT" dirty="0"/>
              <a:t>E’ un trattato multilaterale delle Nazioni Unite e si basa sull’articolo 14 della Dichiarazione Universale dei Diritti Umani del 1948, che riconosce il diritto delle persone a chiedere l’asilo dalle persecuzioni in altri paesi e il nostro paese l’ITALIA ne fa parte dal 13 febbraio 1955 (anno di entrata in vigore)</a:t>
            </a:r>
          </a:p>
          <a:p>
            <a:pPr marL="0" indent="0">
              <a:buNone/>
            </a:pPr>
            <a:endParaRPr lang="it-IT" dirty="0"/>
          </a:p>
          <a:p>
            <a:pPr marL="0" indent="0">
              <a:buNone/>
            </a:pPr>
            <a:endParaRPr lang="it-IT" dirty="0"/>
          </a:p>
        </p:txBody>
      </p:sp>
      <p:sp>
        <p:nvSpPr>
          <p:cNvPr id="4" name="Freccia in giù 3">
            <a:extLst>
              <a:ext uri="{FF2B5EF4-FFF2-40B4-BE49-F238E27FC236}">
                <a16:creationId xmlns:a16="http://schemas.microsoft.com/office/drawing/2014/main" id="{C7377B65-33C6-46BE-93A1-460B2479369D}"/>
              </a:ext>
            </a:extLst>
          </p:cNvPr>
          <p:cNvSpPr/>
          <p:nvPr/>
        </p:nvSpPr>
        <p:spPr>
          <a:xfrm>
            <a:off x="5348472" y="259080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9490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5A7EA4-DC4A-4EEE-AC84-7544608D9D1A}"/>
              </a:ext>
            </a:extLst>
          </p:cNvPr>
          <p:cNvSpPr>
            <a:spLocks noGrp="1"/>
          </p:cNvSpPr>
          <p:nvPr>
            <p:ph type="title"/>
          </p:nvPr>
        </p:nvSpPr>
        <p:spPr>
          <a:xfrm>
            <a:off x="646111" y="452718"/>
            <a:ext cx="9404723" cy="1400530"/>
          </a:xfrm>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dirty="0">
                <a:latin typeface="Berlin Sans FB Demi" panose="020E0802020502020306" pitchFamily="34" charset="0"/>
              </a:rPr>
              <a:t>CONVENZIONE DI GINEVRA 1951</a:t>
            </a:r>
            <a:endParaRPr lang="it-IT" dirty="0"/>
          </a:p>
        </p:txBody>
      </p:sp>
      <p:sp>
        <p:nvSpPr>
          <p:cNvPr id="3" name="Segnaposto contenuto 2">
            <a:extLst>
              <a:ext uri="{FF2B5EF4-FFF2-40B4-BE49-F238E27FC236}">
                <a16:creationId xmlns:a16="http://schemas.microsoft.com/office/drawing/2014/main" id="{B3CC0939-EAAE-498B-B104-7F44A8D9C3A4}"/>
              </a:ext>
            </a:extLst>
          </p:cNvPr>
          <p:cNvSpPr>
            <a:spLocks noGrp="1"/>
          </p:cNvSpPr>
          <p:nvPr>
            <p:ph idx="1"/>
          </p:nvPr>
        </p:nvSpPr>
        <p:spPr/>
        <p:txBody>
          <a:bodyPr/>
          <a:lstStyle/>
          <a:p>
            <a:r>
              <a:rPr lang="it-IT" dirty="0"/>
              <a:t>ARTICOLO 1, definisce </a:t>
            </a:r>
            <a:r>
              <a:rPr lang="it-IT" u="sng" dirty="0"/>
              <a:t>RIFUGIATO:</a:t>
            </a:r>
          </a:p>
          <a:p>
            <a:pPr marL="0" indent="0">
              <a:buNone/>
            </a:pPr>
            <a:endParaRPr lang="it-IT" dirty="0"/>
          </a:p>
          <a:p>
            <a:r>
              <a:rPr lang="it-IT" i="1" dirty="0"/>
              <a:t>Chiunque nel giustificato timore d’essere perseguitato per ragioni di razza, religione, cittadinanza, appartenenza a un determinato gruppo sociale o per opinioni politiche, si trova fuori dallo Stato di cui possiede cittadinanza e non può o, per tale timore, non vuole domandare protezione di detto Stato; oppure chiunque, essendo apolide e trovandosi fuori dal suo Stato di Domicilio in seguito a tali avvenimenti, non può o, per il timore sopra indicato, non vuole ritornarvi.</a:t>
            </a:r>
          </a:p>
        </p:txBody>
      </p:sp>
    </p:spTree>
    <p:extLst>
      <p:ext uri="{BB962C8B-B14F-4D97-AF65-F5344CB8AC3E}">
        <p14:creationId xmlns:p14="http://schemas.microsoft.com/office/powerpoint/2010/main" val="164712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7D40EA-E52A-4B6C-8080-3963F36CE5CF}"/>
              </a:ext>
            </a:extLst>
          </p:cNvPr>
          <p:cNvSpPr>
            <a:spLocks noGrp="1"/>
          </p:cNvSpPr>
          <p:nvPr>
            <p:ph type="title"/>
          </p:nvPr>
        </p:nvSpPr>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dirty="0">
                <a:latin typeface="Berlin Sans FB Demi" panose="020E0802020502020306" pitchFamily="34" charset="0"/>
              </a:rPr>
              <a:t>LA COSTITUZIONE ITALIANA</a:t>
            </a:r>
            <a:endParaRPr lang="it-IT" dirty="0"/>
          </a:p>
        </p:txBody>
      </p:sp>
      <p:pic>
        <p:nvPicPr>
          <p:cNvPr id="4" name="Segnaposto contenuto 3">
            <a:extLst>
              <a:ext uri="{FF2B5EF4-FFF2-40B4-BE49-F238E27FC236}">
                <a16:creationId xmlns:a16="http://schemas.microsoft.com/office/drawing/2014/main" id="{9812562F-074C-4666-8B81-64262BE6F59E}"/>
              </a:ext>
            </a:extLst>
          </p:cNvPr>
          <p:cNvPicPr>
            <a:picLocks noGrp="1" noChangeAspect="1"/>
          </p:cNvPicPr>
          <p:nvPr>
            <p:ph idx="1"/>
          </p:nvPr>
        </p:nvPicPr>
        <p:blipFill>
          <a:blip r:embed="rId2"/>
          <a:stretch>
            <a:fillRect/>
          </a:stretch>
        </p:blipFill>
        <p:spPr>
          <a:xfrm>
            <a:off x="1593273" y="1981200"/>
            <a:ext cx="7536872" cy="4424082"/>
          </a:xfrm>
          <a:prstGeom prst="rect">
            <a:avLst/>
          </a:prstGeom>
        </p:spPr>
      </p:pic>
    </p:spTree>
    <p:extLst>
      <p:ext uri="{BB962C8B-B14F-4D97-AF65-F5344CB8AC3E}">
        <p14:creationId xmlns:p14="http://schemas.microsoft.com/office/powerpoint/2010/main" val="500399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F8FA1D-49C5-458E-8003-6B0B04F4896C}"/>
              </a:ext>
            </a:extLst>
          </p:cNvPr>
          <p:cNvSpPr>
            <a:spLocks noGrp="1"/>
          </p:cNvSpPr>
          <p:nvPr>
            <p:ph type="title"/>
          </p:nvPr>
        </p:nvSpPr>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dirty="0">
                <a:latin typeface="Berlin Sans FB Demi" panose="020E0802020502020306" pitchFamily="34" charset="0"/>
              </a:rPr>
              <a:t>LA COSTITUZIONE ITALIANA</a:t>
            </a:r>
            <a:endParaRPr lang="it-IT" dirty="0"/>
          </a:p>
        </p:txBody>
      </p:sp>
      <p:pic>
        <p:nvPicPr>
          <p:cNvPr id="4" name="Segnaposto contenuto 3">
            <a:extLst>
              <a:ext uri="{FF2B5EF4-FFF2-40B4-BE49-F238E27FC236}">
                <a16:creationId xmlns:a16="http://schemas.microsoft.com/office/drawing/2014/main" id="{76D13F3B-4C2D-4A1D-BC47-5A4F1749DCA4}"/>
              </a:ext>
            </a:extLst>
          </p:cNvPr>
          <p:cNvPicPr>
            <a:picLocks noGrp="1" noChangeAspect="1"/>
          </p:cNvPicPr>
          <p:nvPr>
            <p:ph idx="1"/>
          </p:nvPr>
        </p:nvPicPr>
        <p:blipFill>
          <a:blip r:embed="rId2"/>
          <a:stretch>
            <a:fillRect/>
          </a:stretch>
        </p:blipFill>
        <p:spPr>
          <a:xfrm>
            <a:off x="2175163" y="2043265"/>
            <a:ext cx="6622473" cy="4362017"/>
          </a:xfrm>
          <a:prstGeom prst="rect">
            <a:avLst/>
          </a:prstGeom>
        </p:spPr>
      </p:pic>
    </p:spTree>
    <p:extLst>
      <p:ext uri="{BB962C8B-B14F-4D97-AF65-F5344CB8AC3E}">
        <p14:creationId xmlns:p14="http://schemas.microsoft.com/office/powerpoint/2010/main" val="2560523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2AFF98-C9FF-4A68-90E8-09C01A25F491}"/>
              </a:ext>
            </a:extLst>
          </p:cNvPr>
          <p:cNvSpPr>
            <a:spLocks noGrp="1"/>
          </p:cNvSpPr>
          <p:nvPr>
            <p:ph type="title"/>
          </p:nvPr>
        </p:nvSpPr>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dirty="0">
                <a:latin typeface="Berlin Sans FB Demi" panose="020E0802020502020306" pitchFamily="34" charset="0"/>
              </a:rPr>
              <a:t>CONVENZIONE DI GINEVRA 1951</a:t>
            </a:r>
            <a:endParaRPr lang="it-IT" dirty="0"/>
          </a:p>
        </p:txBody>
      </p:sp>
      <p:sp>
        <p:nvSpPr>
          <p:cNvPr id="3" name="Segnaposto contenuto 2">
            <a:extLst>
              <a:ext uri="{FF2B5EF4-FFF2-40B4-BE49-F238E27FC236}">
                <a16:creationId xmlns:a16="http://schemas.microsoft.com/office/drawing/2014/main" id="{16906EE2-54FE-4315-B286-DBE5F21A2E7A}"/>
              </a:ext>
            </a:extLst>
          </p:cNvPr>
          <p:cNvSpPr>
            <a:spLocks noGrp="1"/>
          </p:cNvSpPr>
          <p:nvPr>
            <p:ph idx="1"/>
          </p:nvPr>
        </p:nvSpPr>
        <p:spPr/>
        <p:txBody>
          <a:bodyPr>
            <a:normAutofit lnSpcReduction="10000"/>
          </a:bodyPr>
          <a:lstStyle/>
          <a:p>
            <a:r>
              <a:rPr lang="it-IT" dirty="0"/>
              <a:t> I PAESI CHE HANNO RATIFICATO LA CONVENZIONE SONO OBBLIGATI A PROTEGGERE I RIFUGIATI CHE SI TROVANO SUL LORO TERRITORIO, IN CONFORMITA’ CON I RELATIVI TERMINI</a:t>
            </a:r>
          </a:p>
          <a:p>
            <a:endParaRPr lang="it-IT" dirty="0"/>
          </a:p>
          <a:p>
            <a:r>
              <a:rPr lang="it-IT" b="1" u="sng" dirty="0"/>
              <a:t>INNOCENZA DEI RIFUGIATI CHE ENTRANO ILLEGALMENTE NEL PAESE DI RIFUGIO </a:t>
            </a:r>
            <a:r>
              <a:rPr lang="it-IT" dirty="0"/>
              <a:t>(</a:t>
            </a:r>
            <a:r>
              <a:rPr lang="it-IT" i="1" dirty="0"/>
              <a:t>art.31</a:t>
            </a:r>
            <a:r>
              <a:rPr lang="it-IT" dirty="0"/>
              <a:t>)</a:t>
            </a:r>
          </a:p>
          <a:p>
            <a:pPr marL="0" indent="0">
              <a:buNone/>
            </a:pPr>
            <a:endParaRPr lang="it-IT" b="1" u="sng" dirty="0"/>
          </a:p>
          <a:p>
            <a:pPr marL="0" indent="0">
              <a:buNone/>
            </a:pPr>
            <a:r>
              <a:rPr lang="it-IT" i="1" dirty="0"/>
              <a:t>Gli Stati contraenti non prenderanno sanzioni penali, a motivo della loro entrata o del loro soggiorno illegali, contro i rifugiati che giungono direttamente da un territorio in cui la loro vita o la loro libertà erano minacciate nel senso dell’articolo 1, per quanto si presentino senza indugio alle autorità e giustifichino con motivi validi la loro entrata o il loro soggiorno irregolari</a:t>
            </a:r>
          </a:p>
        </p:txBody>
      </p:sp>
    </p:spTree>
    <p:extLst>
      <p:ext uri="{BB962C8B-B14F-4D97-AF65-F5344CB8AC3E}">
        <p14:creationId xmlns:p14="http://schemas.microsoft.com/office/powerpoint/2010/main" val="1725723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B323AC-6F54-4939-B538-BBBE6DEE3B82}"/>
              </a:ext>
            </a:extLst>
          </p:cNvPr>
          <p:cNvSpPr>
            <a:spLocks noGrp="1"/>
          </p:cNvSpPr>
          <p:nvPr>
            <p:ph type="title"/>
          </p:nvPr>
        </p:nvSpPr>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dirty="0">
                <a:latin typeface="Berlin Sans FB Demi" panose="020E0802020502020306" pitchFamily="34" charset="0"/>
              </a:rPr>
              <a:t>CONVENZIONE DI GINEVRA 1951</a:t>
            </a:r>
            <a:endParaRPr lang="it-IT" dirty="0"/>
          </a:p>
        </p:txBody>
      </p:sp>
      <p:sp>
        <p:nvSpPr>
          <p:cNvPr id="3" name="Segnaposto contenuto 2">
            <a:extLst>
              <a:ext uri="{FF2B5EF4-FFF2-40B4-BE49-F238E27FC236}">
                <a16:creationId xmlns:a16="http://schemas.microsoft.com/office/drawing/2014/main" id="{FF41FDD0-5BE7-4911-9BD9-9F129E135F8A}"/>
              </a:ext>
            </a:extLst>
          </p:cNvPr>
          <p:cNvSpPr>
            <a:spLocks noGrp="1"/>
          </p:cNvSpPr>
          <p:nvPr>
            <p:ph idx="1"/>
          </p:nvPr>
        </p:nvSpPr>
        <p:spPr/>
        <p:txBody>
          <a:bodyPr/>
          <a:lstStyle/>
          <a:p>
            <a:r>
              <a:rPr lang="it-IT" sz="2400" b="1" u="sng" dirty="0">
                <a:effectLst>
                  <a:outerShdw blurRad="38100" dist="38100" dir="2700000" algn="tl">
                    <a:srgbClr val="000000">
                      <a:alpha val="43137"/>
                    </a:srgbClr>
                  </a:outerShdw>
                </a:effectLst>
              </a:rPr>
              <a:t>IL PRINCIPIO DI NON RESPINGIMENTO: </a:t>
            </a:r>
          </a:p>
          <a:p>
            <a:pPr marL="0" indent="0">
              <a:buNone/>
            </a:pPr>
            <a:r>
              <a:rPr lang="it-IT" sz="2400" i="1" dirty="0">
                <a:effectLst>
                  <a:outerShdw blurRad="38100" dist="38100" dir="2700000" algn="tl">
                    <a:srgbClr val="000000">
                      <a:alpha val="43137"/>
                    </a:srgbClr>
                  </a:outerShdw>
                </a:effectLst>
              </a:rPr>
              <a:t>(Non – Refoulement art 33)</a:t>
            </a:r>
            <a:endParaRPr lang="it-IT" sz="2400" i="1" u="sng" dirty="0">
              <a:effectLst>
                <a:outerShdw blurRad="38100" dist="38100" dir="2700000" algn="tl">
                  <a:srgbClr val="000000">
                    <a:alpha val="43137"/>
                  </a:srgbClr>
                </a:outerShdw>
              </a:effectLst>
            </a:endParaRPr>
          </a:p>
          <a:p>
            <a:pPr marL="0" indent="0">
              <a:buNone/>
            </a:pPr>
            <a:endParaRPr lang="it-IT" b="1" u="sng" dirty="0">
              <a:effectLst>
                <a:outerShdw blurRad="38100" dist="38100" dir="2700000" algn="tl">
                  <a:srgbClr val="000000">
                    <a:alpha val="43137"/>
                  </a:srgbClr>
                </a:outerShdw>
              </a:effectLst>
            </a:endParaRPr>
          </a:p>
          <a:p>
            <a:pPr marL="0" indent="0">
              <a:buNone/>
            </a:pPr>
            <a:endParaRPr lang="it-IT" dirty="0">
              <a:effectLst>
                <a:outerShdw blurRad="38100" dist="38100" dir="2700000" algn="tl">
                  <a:srgbClr val="000000">
                    <a:alpha val="43137"/>
                  </a:srgbClr>
                </a:outerShdw>
              </a:effectLst>
            </a:endParaRPr>
          </a:p>
          <a:p>
            <a:pPr marL="0" indent="0">
              <a:buNone/>
            </a:pPr>
            <a:r>
              <a:rPr lang="it-IT" sz="2400" i="1" u="sng" dirty="0">
                <a:effectLst>
                  <a:outerShdw blurRad="38100" dist="38100" dir="2700000" algn="tl">
                    <a:srgbClr val="000000">
                      <a:alpha val="43137"/>
                    </a:srgbClr>
                  </a:outerShdw>
                </a:effectLst>
              </a:rPr>
              <a:t>Nessun Stato Contraente espellerà o respingerà, in qualsiasi modo, un rifugiato verso i confini di territori in cui la sua vita o la sua libertà sarebbero minacciate a motivo della sua razza, della sua religione, della sua cittadinanza, della sua appartenenza a un gruppo sociale o delle sue opinioni politiche</a:t>
            </a:r>
          </a:p>
          <a:p>
            <a:pPr marL="0" indent="0">
              <a:buNone/>
            </a:pPr>
            <a:endParaRPr lang="it-IT" i="1" u="sng" dirty="0">
              <a:effectLst>
                <a:outerShdw blurRad="38100" dist="38100" dir="2700000" algn="tl">
                  <a:srgbClr val="000000">
                    <a:alpha val="43137"/>
                  </a:srgbClr>
                </a:outerShdw>
              </a:effectLst>
            </a:endParaRPr>
          </a:p>
          <a:p>
            <a:pPr marL="0" indent="0">
              <a:buNone/>
            </a:pPr>
            <a:endParaRPr lang="it-IT" i="1" u="sng" dirty="0"/>
          </a:p>
        </p:txBody>
      </p:sp>
      <p:sp>
        <p:nvSpPr>
          <p:cNvPr id="4" name="Freccia a destra 3">
            <a:extLst>
              <a:ext uri="{FF2B5EF4-FFF2-40B4-BE49-F238E27FC236}">
                <a16:creationId xmlns:a16="http://schemas.microsoft.com/office/drawing/2014/main" id="{56E4EA94-55A3-4A8D-917A-CA12916B02AD}"/>
              </a:ext>
            </a:extLst>
          </p:cNvPr>
          <p:cNvSpPr/>
          <p:nvPr/>
        </p:nvSpPr>
        <p:spPr>
          <a:xfrm>
            <a:off x="8269544" y="5666508"/>
            <a:ext cx="3560618" cy="1163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02406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1E3273-7967-422E-87B3-3D65F78E240E}"/>
              </a:ext>
            </a:extLst>
          </p:cNvPr>
          <p:cNvSpPr>
            <a:spLocks noGrp="1"/>
          </p:cNvSpPr>
          <p:nvPr>
            <p:ph type="title"/>
          </p:nvPr>
        </p:nvSpPr>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dirty="0">
                <a:latin typeface="Berlin Sans FB Demi" panose="020E0802020502020306" pitchFamily="34" charset="0"/>
              </a:rPr>
              <a:t>CONVENZIONE DI GINEVRA 1951</a:t>
            </a:r>
            <a:endParaRPr lang="it-IT" dirty="0"/>
          </a:p>
        </p:txBody>
      </p:sp>
      <p:sp>
        <p:nvSpPr>
          <p:cNvPr id="3" name="Segnaposto contenuto 2">
            <a:extLst>
              <a:ext uri="{FF2B5EF4-FFF2-40B4-BE49-F238E27FC236}">
                <a16:creationId xmlns:a16="http://schemas.microsoft.com/office/drawing/2014/main" id="{BA87146C-ACD0-445C-A843-C5F3547E25C9}"/>
              </a:ext>
            </a:extLst>
          </p:cNvPr>
          <p:cNvSpPr>
            <a:spLocks noGrp="1"/>
          </p:cNvSpPr>
          <p:nvPr>
            <p:ph idx="1"/>
          </p:nvPr>
        </p:nvSpPr>
        <p:spPr/>
        <p:txBody>
          <a:bodyPr>
            <a:normAutofit fontScale="92500" lnSpcReduction="20000"/>
          </a:bodyPr>
          <a:lstStyle/>
          <a:p>
            <a:endParaRPr lang="it-IT" dirty="0"/>
          </a:p>
          <a:p>
            <a:pPr marL="0" indent="0">
              <a:buNone/>
            </a:pPr>
            <a:endParaRPr lang="it-IT" dirty="0"/>
          </a:p>
          <a:p>
            <a:endParaRPr lang="it-IT" b="1" dirty="0">
              <a:latin typeface="Berlin Sans FB Demi" panose="020E0802020502020306" pitchFamily="34" charset="0"/>
            </a:endParaRPr>
          </a:p>
          <a:p>
            <a:r>
              <a:rPr lang="it-IT" sz="3900" b="1" dirty="0">
                <a:latin typeface="Berlin Sans FB Demi" panose="020E0802020502020306" pitchFamily="34" charset="0"/>
              </a:rPr>
              <a:t>IL DIVIETO DI RIMPATRIO FORZATO E’ AMPIAMENTE ACCETTATO COME PARTE DEL DIRITTO INTERNAZIONALE CONSUETUDINARIO</a:t>
            </a:r>
          </a:p>
          <a:p>
            <a:pPr marL="0" indent="0">
              <a:buNone/>
            </a:pPr>
            <a:endParaRPr lang="it-IT" dirty="0"/>
          </a:p>
          <a:p>
            <a:pPr marL="0" indent="0">
              <a:buNone/>
            </a:pPr>
            <a:endParaRPr lang="it-IT" dirty="0"/>
          </a:p>
          <a:p>
            <a:pPr marL="0" indent="0">
              <a:buNone/>
            </a:pPr>
            <a:r>
              <a:rPr lang="it-IT" i="1" dirty="0"/>
              <a:t>(UNHCR: </a:t>
            </a:r>
            <a:r>
              <a:rPr lang="it-IT" i="1" dirty="0" err="1"/>
              <a:t>Refugee</a:t>
            </a:r>
            <a:r>
              <a:rPr lang="it-IT" i="1" dirty="0"/>
              <a:t> </a:t>
            </a:r>
            <a:r>
              <a:rPr lang="it-IT" i="1" dirty="0" err="1"/>
              <a:t>protection</a:t>
            </a:r>
            <a:r>
              <a:rPr lang="it-IT" i="1" dirty="0"/>
              <a:t>: A Guide to International </a:t>
            </a:r>
            <a:r>
              <a:rPr lang="it-IT" i="1" dirty="0" err="1"/>
              <a:t>Refugee</a:t>
            </a:r>
            <a:r>
              <a:rPr lang="it-IT" i="1" dirty="0"/>
              <a:t> </a:t>
            </a:r>
            <a:r>
              <a:rPr lang="it-IT" i="1" dirty="0" err="1"/>
              <a:t>Law</a:t>
            </a:r>
            <a:r>
              <a:rPr lang="it-IT" i="1" dirty="0"/>
              <a:t>, 2001)</a:t>
            </a:r>
          </a:p>
        </p:txBody>
      </p:sp>
    </p:spTree>
    <p:extLst>
      <p:ext uri="{BB962C8B-B14F-4D97-AF65-F5344CB8AC3E}">
        <p14:creationId xmlns:p14="http://schemas.microsoft.com/office/powerpoint/2010/main" val="168847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F0A791-413A-42FA-A7E0-05726D6C3017}"/>
              </a:ext>
            </a:extLst>
          </p:cNvPr>
          <p:cNvSpPr>
            <a:spLocks noGrp="1"/>
          </p:cNvSpPr>
          <p:nvPr>
            <p:ph type="title"/>
          </p:nvPr>
        </p:nvSpPr>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sz="3200" b="1" dirty="0">
                <a:latin typeface="Berlin Sans FB Demi" panose="020E0802020502020306" pitchFamily="34" charset="0"/>
              </a:rPr>
              <a:t>RIFUGIATI</a:t>
            </a:r>
            <a:br>
              <a:rPr lang="it-IT" b="1" dirty="0"/>
            </a:br>
            <a:endParaRPr lang="it-IT" dirty="0"/>
          </a:p>
        </p:txBody>
      </p:sp>
      <p:sp>
        <p:nvSpPr>
          <p:cNvPr id="3" name="Segnaposto contenuto 2">
            <a:extLst>
              <a:ext uri="{FF2B5EF4-FFF2-40B4-BE49-F238E27FC236}">
                <a16:creationId xmlns:a16="http://schemas.microsoft.com/office/drawing/2014/main" id="{22FD564E-0DAC-437A-8AE7-30FBCCBAE59E}"/>
              </a:ext>
            </a:extLst>
          </p:cNvPr>
          <p:cNvSpPr>
            <a:spLocks noGrp="1"/>
          </p:cNvSpPr>
          <p:nvPr>
            <p:ph idx="1"/>
          </p:nvPr>
        </p:nvSpPr>
        <p:spPr>
          <a:xfrm>
            <a:off x="1103312" y="1853248"/>
            <a:ext cx="8946541" cy="4395151"/>
          </a:xfrm>
        </p:spPr>
        <p:txBody>
          <a:bodyPr>
            <a:normAutofit fontScale="47500" lnSpcReduction="20000"/>
          </a:bodyPr>
          <a:lstStyle/>
          <a:p>
            <a:r>
              <a:rPr lang="it-IT" sz="5100" dirty="0"/>
              <a:t>Secondo i dati UNHCR 2018, oltre il 50% dei rifugiati totali arriva da tre paesi. Circa un rifugiato su tre proviene dalla Siria.</a:t>
            </a:r>
          </a:p>
          <a:p>
            <a:r>
              <a:rPr lang="it-IT" sz="5100" dirty="0"/>
              <a:t> </a:t>
            </a:r>
            <a:r>
              <a:rPr lang="it-IT" sz="5100" b="1" dirty="0"/>
              <a:t>I tre paesi principali di provenienza dei rifugiati:</a:t>
            </a:r>
          </a:p>
          <a:p>
            <a:pPr marL="0" indent="0">
              <a:buNone/>
            </a:pPr>
            <a:r>
              <a:rPr lang="it-IT" sz="5100" b="1" dirty="0"/>
              <a:t>Siria 32%</a:t>
            </a:r>
          </a:p>
          <a:p>
            <a:pPr marL="0" indent="0">
              <a:buNone/>
            </a:pPr>
            <a:r>
              <a:rPr lang="it-IT" sz="5100" b="1" dirty="0"/>
              <a:t>Afghanistan 13%</a:t>
            </a:r>
          </a:p>
          <a:p>
            <a:pPr marL="0" indent="0">
              <a:buNone/>
            </a:pPr>
            <a:r>
              <a:rPr lang="it-IT" sz="5100" b="1" dirty="0"/>
              <a:t>Sud Sudan 12%</a:t>
            </a:r>
          </a:p>
          <a:p>
            <a:pPr marL="0" indent="0">
              <a:buNone/>
            </a:pPr>
            <a:r>
              <a:rPr lang="it-IT" sz="5100" b="1" dirty="0"/>
              <a:t>Altra provenienza 43%</a:t>
            </a:r>
          </a:p>
          <a:p>
            <a:pPr marL="0" indent="0">
              <a:buNone/>
            </a:pPr>
            <a:endParaRPr lang="it-IT" sz="5100" b="1" dirty="0"/>
          </a:p>
          <a:p>
            <a:pPr marL="0" indent="0">
              <a:buNone/>
            </a:pPr>
            <a:endParaRPr lang="it-IT" b="1" dirty="0"/>
          </a:p>
          <a:p>
            <a:pPr marL="0" indent="0">
              <a:buNone/>
            </a:pPr>
            <a:endParaRPr lang="it-IT" b="1" dirty="0"/>
          </a:p>
          <a:p>
            <a:pPr marL="0" indent="0">
              <a:buNone/>
            </a:pPr>
            <a:br>
              <a:rPr lang="it-IT" b="1" dirty="0"/>
            </a:br>
            <a:endParaRPr lang="it-IT" dirty="0"/>
          </a:p>
          <a:p>
            <a:pPr marL="0" indent="0">
              <a:buNone/>
            </a:pPr>
            <a:endParaRPr lang="it-IT" dirty="0"/>
          </a:p>
        </p:txBody>
      </p:sp>
    </p:spTree>
    <p:extLst>
      <p:ext uri="{BB962C8B-B14F-4D97-AF65-F5344CB8AC3E}">
        <p14:creationId xmlns:p14="http://schemas.microsoft.com/office/powerpoint/2010/main" val="639311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670F69-73F4-4E81-BDB1-0D2FFB461F4A}"/>
              </a:ext>
            </a:extLst>
          </p:cNvPr>
          <p:cNvSpPr>
            <a:spLocks noGrp="1"/>
          </p:cNvSpPr>
          <p:nvPr>
            <p:ph type="title"/>
          </p:nvPr>
        </p:nvSpPr>
        <p:spPr/>
        <p:txBody>
          <a:bodyPr/>
          <a:lstStyle/>
          <a:p>
            <a:r>
              <a:rPr lang="it-IT" sz="4000" dirty="0">
                <a:latin typeface="Berlin Sans FB Demi" panose="020E0802020502020306" pitchFamily="34" charset="0"/>
              </a:rPr>
              <a:t>Rotte migratorie, viaggi e viaggiatori</a:t>
            </a:r>
            <a:br>
              <a:rPr lang="it-IT" sz="4000" dirty="0">
                <a:latin typeface="Berlin Sans FB Demi" panose="020E0802020502020306" pitchFamily="34" charset="0"/>
              </a:rPr>
            </a:br>
            <a:r>
              <a:rPr lang="it-IT" sz="4000" b="1" dirty="0">
                <a:latin typeface="Berlin Sans FB Demi" panose="020E0802020502020306" pitchFamily="34" charset="0"/>
              </a:rPr>
              <a:t>RIFUGIATI</a:t>
            </a:r>
            <a:endParaRPr lang="it-IT" sz="4000" dirty="0"/>
          </a:p>
        </p:txBody>
      </p:sp>
      <p:sp>
        <p:nvSpPr>
          <p:cNvPr id="3" name="Segnaposto contenuto 2">
            <a:extLst>
              <a:ext uri="{FF2B5EF4-FFF2-40B4-BE49-F238E27FC236}">
                <a16:creationId xmlns:a16="http://schemas.microsoft.com/office/drawing/2014/main" id="{9BEEE42B-FD28-410A-8039-09EA7695A14D}"/>
              </a:ext>
            </a:extLst>
          </p:cNvPr>
          <p:cNvSpPr>
            <a:spLocks noGrp="1"/>
          </p:cNvSpPr>
          <p:nvPr>
            <p:ph idx="1"/>
          </p:nvPr>
        </p:nvSpPr>
        <p:spPr/>
        <p:txBody>
          <a:bodyPr/>
          <a:lstStyle/>
          <a:p>
            <a:r>
              <a:rPr lang="it-IT" sz="2400" b="1" u="sng" dirty="0"/>
              <a:t>I PAESI CHE ACCOLGONO PIU’ RIFUGIATI:</a:t>
            </a:r>
          </a:p>
          <a:p>
            <a:pPr marL="0" indent="0">
              <a:buNone/>
            </a:pPr>
            <a:endParaRPr lang="it-IT" sz="2400" b="1" u="sng" dirty="0"/>
          </a:p>
          <a:p>
            <a:r>
              <a:rPr lang="it-IT" sz="2400" dirty="0"/>
              <a:t>LIBANO: 1.000.000</a:t>
            </a:r>
          </a:p>
          <a:p>
            <a:r>
              <a:rPr lang="it-IT" sz="2400" dirty="0"/>
              <a:t>TURCHIA: 3.500.000</a:t>
            </a:r>
          </a:p>
          <a:p>
            <a:r>
              <a:rPr lang="it-IT" sz="2400" dirty="0"/>
              <a:t>UGANDA: 1.400.00</a:t>
            </a:r>
          </a:p>
          <a:p>
            <a:r>
              <a:rPr lang="it-IT" sz="2400" dirty="0"/>
              <a:t>IRAN: 979.400</a:t>
            </a:r>
          </a:p>
          <a:p>
            <a:r>
              <a:rPr lang="it-IT" sz="2400" dirty="0"/>
              <a:t>PAKISTAN:1.400.00</a:t>
            </a:r>
          </a:p>
          <a:p>
            <a:pPr marL="0" indent="0">
              <a:buNone/>
            </a:pPr>
            <a:endParaRPr lang="it-IT" sz="2400" b="1" u="sng" dirty="0"/>
          </a:p>
          <a:p>
            <a:pPr marL="0" indent="0">
              <a:buNone/>
            </a:pPr>
            <a:endParaRPr lang="it-IT" sz="2400" b="1" u="sng" dirty="0"/>
          </a:p>
          <a:p>
            <a:endParaRPr lang="it-IT" sz="2400" b="1" u="sng" dirty="0"/>
          </a:p>
          <a:p>
            <a:endParaRPr lang="it-IT" dirty="0"/>
          </a:p>
        </p:txBody>
      </p:sp>
    </p:spTree>
    <p:extLst>
      <p:ext uri="{BB962C8B-B14F-4D97-AF65-F5344CB8AC3E}">
        <p14:creationId xmlns:p14="http://schemas.microsoft.com/office/powerpoint/2010/main" val="403952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6B6664-E1A1-4BFB-AFFD-0FACF981CCD1}"/>
              </a:ext>
            </a:extLst>
          </p:cNvPr>
          <p:cNvSpPr>
            <a:spLocks noGrp="1"/>
          </p:cNvSpPr>
          <p:nvPr>
            <p:ph type="title"/>
          </p:nvPr>
        </p:nvSpPr>
        <p:spPr/>
        <p:txBody>
          <a:bodyPr/>
          <a:lstStyle/>
          <a:p>
            <a:r>
              <a:rPr lang="it-IT" dirty="0">
                <a:effectLst>
                  <a:outerShdw blurRad="38100" dist="38100" dir="2700000" algn="tl">
                    <a:srgbClr val="000000">
                      <a:alpha val="43137"/>
                    </a:srgbClr>
                  </a:outerShdw>
                </a:effectLst>
                <a:latin typeface="Berlin Sans FB Demi" panose="020E0802020502020306" pitchFamily="34" charset="0"/>
              </a:rPr>
              <a:t>Rotte migratorie, viaggi e viaggiatori</a:t>
            </a:r>
            <a:endParaRPr lang="it-IT" dirty="0">
              <a:effectLst>
                <a:outerShdw blurRad="38100" dist="38100" dir="2700000" algn="tl">
                  <a:srgbClr val="000000">
                    <a:alpha val="43137"/>
                  </a:srgbClr>
                </a:outerShdw>
              </a:effectLst>
            </a:endParaRPr>
          </a:p>
        </p:txBody>
      </p:sp>
      <p:pic>
        <p:nvPicPr>
          <p:cNvPr id="5" name="Segnaposto contenuto 4">
            <a:extLst>
              <a:ext uri="{FF2B5EF4-FFF2-40B4-BE49-F238E27FC236}">
                <a16:creationId xmlns:a16="http://schemas.microsoft.com/office/drawing/2014/main" id="{69DC5C20-2514-4B3D-AC22-5D9EFC8049FF}"/>
              </a:ext>
            </a:extLst>
          </p:cNvPr>
          <p:cNvPicPr>
            <a:picLocks noGrp="1" noChangeAspect="1"/>
          </p:cNvPicPr>
          <p:nvPr>
            <p:ph type="pic" idx="1"/>
          </p:nvPr>
        </p:nvPicPr>
        <p:blipFill>
          <a:blip r:embed="rId2"/>
          <a:srcRect t="10507" b="10507"/>
          <a:stretch>
            <a:fillRect/>
          </a:stretch>
        </p:blipFill>
        <p:spPr/>
      </p:pic>
      <p:sp>
        <p:nvSpPr>
          <p:cNvPr id="10" name="Segnaposto testo 9">
            <a:extLst>
              <a:ext uri="{FF2B5EF4-FFF2-40B4-BE49-F238E27FC236}">
                <a16:creationId xmlns:a16="http://schemas.microsoft.com/office/drawing/2014/main" id="{90241E70-12F3-4A41-8C0A-CA45E4002768}"/>
              </a:ext>
            </a:extLst>
          </p:cNvPr>
          <p:cNvSpPr>
            <a:spLocks noGrp="1"/>
          </p:cNvSpPr>
          <p:nvPr>
            <p:ph type="body" sz="half" idx="2"/>
          </p:nvPr>
        </p:nvSpPr>
        <p:spPr/>
        <p:txBody>
          <a:bodyPr>
            <a:normAutofit fontScale="25000" lnSpcReduction="20000"/>
          </a:bodyPr>
          <a:lstStyle/>
          <a:p>
            <a:endParaRPr lang="it-IT" sz="8000" b="1" dirty="0"/>
          </a:p>
          <a:p>
            <a:r>
              <a:rPr lang="it-IT" sz="8000" b="1" dirty="0"/>
              <a:t>Tante le definizioni e le ragioni, uno il fenomeno complessivo. Di fronte a guerre, conflitti, disastri naturali, povertà e mancanza di risorse, gli uomini e le donne del mondo si SPOSTANO. Da SEMPRE</a:t>
            </a:r>
          </a:p>
          <a:p>
            <a:endParaRPr lang="it-IT" dirty="0"/>
          </a:p>
        </p:txBody>
      </p:sp>
    </p:spTree>
    <p:extLst>
      <p:ext uri="{BB962C8B-B14F-4D97-AF65-F5344CB8AC3E}">
        <p14:creationId xmlns:p14="http://schemas.microsoft.com/office/powerpoint/2010/main" val="1914735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7BB9CC-3E40-4E2E-BA07-98BA343F98E3}"/>
              </a:ext>
            </a:extLst>
          </p:cNvPr>
          <p:cNvSpPr>
            <a:spLocks noGrp="1"/>
          </p:cNvSpPr>
          <p:nvPr>
            <p:ph type="title"/>
          </p:nvPr>
        </p:nvSpPr>
        <p:spPr/>
        <p:txBody>
          <a:bodyPr/>
          <a:lstStyle/>
          <a:p>
            <a:r>
              <a:rPr lang="it-IT" sz="3200" b="1" dirty="0"/>
              <a:t>Massimo Sestini, </a:t>
            </a:r>
            <a:r>
              <a:rPr lang="it-IT" sz="3200" b="1" dirty="0">
                <a:effectLst>
                  <a:outerShdw blurRad="38100" dist="38100" dir="2700000" algn="tl">
                    <a:srgbClr val="000000">
                      <a:alpha val="43137"/>
                    </a:srgbClr>
                  </a:outerShdw>
                </a:effectLst>
              </a:rPr>
              <a:t>IL BARCONE DEI MIGRANTI</a:t>
            </a:r>
            <a:r>
              <a:rPr lang="it-IT" sz="3200" b="1" dirty="0"/>
              <a:t>, Canale di Sicilia</a:t>
            </a:r>
            <a:br>
              <a:rPr lang="it-IT" sz="3200" b="1" dirty="0"/>
            </a:br>
            <a:r>
              <a:rPr lang="it-IT" sz="2400" b="1" dirty="0"/>
              <a:t>vincitore del </a:t>
            </a:r>
            <a:r>
              <a:rPr lang="it-IT" sz="2400" b="1" i="1" dirty="0"/>
              <a:t>Word Press Photo 2015</a:t>
            </a:r>
          </a:p>
        </p:txBody>
      </p:sp>
      <p:pic>
        <p:nvPicPr>
          <p:cNvPr id="4" name="Segnaposto contenuto 3">
            <a:extLst>
              <a:ext uri="{FF2B5EF4-FFF2-40B4-BE49-F238E27FC236}">
                <a16:creationId xmlns:a16="http://schemas.microsoft.com/office/drawing/2014/main" id="{8F83F4EF-6330-46CB-9322-13FDC23A5053}"/>
              </a:ext>
            </a:extLst>
          </p:cNvPr>
          <p:cNvPicPr>
            <a:picLocks noGrp="1" noChangeAspect="1"/>
          </p:cNvPicPr>
          <p:nvPr>
            <p:ph idx="1"/>
          </p:nvPr>
        </p:nvPicPr>
        <p:blipFill>
          <a:blip r:embed="rId2"/>
          <a:stretch>
            <a:fillRect/>
          </a:stretch>
        </p:blipFill>
        <p:spPr>
          <a:xfrm>
            <a:off x="2369127" y="2161309"/>
            <a:ext cx="6511637" cy="4243973"/>
          </a:xfrm>
          <a:prstGeom prst="rect">
            <a:avLst/>
          </a:prstGeom>
        </p:spPr>
      </p:pic>
    </p:spTree>
    <p:extLst>
      <p:ext uri="{BB962C8B-B14F-4D97-AF65-F5344CB8AC3E}">
        <p14:creationId xmlns:p14="http://schemas.microsoft.com/office/powerpoint/2010/main" val="2572160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BF2D83-083C-4016-95AD-C2D51DC8EE32}"/>
              </a:ext>
            </a:extLst>
          </p:cNvPr>
          <p:cNvSpPr>
            <a:spLocks noGrp="1"/>
          </p:cNvSpPr>
          <p:nvPr>
            <p:ph type="title"/>
          </p:nvPr>
        </p:nvSpPr>
        <p:spPr>
          <a:xfrm>
            <a:off x="646111" y="452718"/>
            <a:ext cx="9404723" cy="1362227"/>
          </a:xfrm>
        </p:spPr>
        <p:txBody>
          <a:bodyPr/>
          <a:lstStyle/>
          <a:p>
            <a:r>
              <a:rPr lang="it-IT" sz="4000" dirty="0">
                <a:latin typeface="Berlin Sans FB Demi" panose="020E0802020502020306" pitchFamily="34" charset="0"/>
              </a:rPr>
              <a:t>Rotte migratorie, viaggi e viaggiatori</a:t>
            </a:r>
            <a:br>
              <a:rPr lang="it-IT" sz="4000" dirty="0">
                <a:latin typeface="Berlin Sans FB Demi" panose="020E0802020502020306" pitchFamily="34" charset="0"/>
              </a:rPr>
            </a:br>
            <a:r>
              <a:rPr lang="it-IT" sz="4000" dirty="0">
                <a:latin typeface="Berlin Sans FB Demi" panose="020E0802020502020306" pitchFamily="34" charset="0"/>
              </a:rPr>
              <a:t>IL MEDITERRANEO</a:t>
            </a:r>
            <a:endParaRPr lang="it-IT" sz="4000" dirty="0"/>
          </a:p>
        </p:txBody>
      </p:sp>
      <p:pic>
        <p:nvPicPr>
          <p:cNvPr id="4" name="Segnaposto contenuto 3">
            <a:extLst>
              <a:ext uri="{FF2B5EF4-FFF2-40B4-BE49-F238E27FC236}">
                <a16:creationId xmlns:a16="http://schemas.microsoft.com/office/drawing/2014/main" id="{D425A6D6-BDDD-48D5-AB2E-CB4DD9697EE7}"/>
              </a:ext>
            </a:extLst>
          </p:cNvPr>
          <p:cNvPicPr>
            <a:picLocks noGrp="1" noChangeAspect="1"/>
          </p:cNvPicPr>
          <p:nvPr>
            <p:ph idx="1"/>
          </p:nvPr>
        </p:nvPicPr>
        <p:blipFill>
          <a:blip r:embed="rId2"/>
          <a:stretch>
            <a:fillRect/>
          </a:stretch>
        </p:blipFill>
        <p:spPr>
          <a:xfrm>
            <a:off x="1967345" y="1814945"/>
            <a:ext cx="7010400" cy="4886871"/>
          </a:xfrm>
          <a:prstGeom prst="rect">
            <a:avLst/>
          </a:prstGeom>
        </p:spPr>
      </p:pic>
    </p:spTree>
    <p:extLst>
      <p:ext uri="{BB962C8B-B14F-4D97-AF65-F5344CB8AC3E}">
        <p14:creationId xmlns:p14="http://schemas.microsoft.com/office/powerpoint/2010/main" val="633769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F3854A-82BA-4EEC-8585-EF91B26627A0}"/>
              </a:ext>
            </a:extLst>
          </p:cNvPr>
          <p:cNvSpPr>
            <a:spLocks noGrp="1"/>
          </p:cNvSpPr>
          <p:nvPr>
            <p:ph type="title"/>
          </p:nvPr>
        </p:nvSpPr>
        <p:spPr/>
        <p:txBody>
          <a:bodyPr/>
          <a:lstStyle/>
          <a:p>
            <a:r>
              <a:rPr lang="it-IT" sz="4000" dirty="0">
                <a:latin typeface="Berlin Sans FB Demi" panose="020E0802020502020306" pitchFamily="34" charset="0"/>
              </a:rPr>
              <a:t>Rotte migratorie, viaggi e viaggiatori</a:t>
            </a:r>
            <a:br>
              <a:rPr lang="it-IT" sz="4000" dirty="0">
                <a:latin typeface="Berlin Sans FB Demi" panose="020E0802020502020306" pitchFamily="34" charset="0"/>
              </a:rPr>
            </a:br>
            <a:r>
              <a:rPr lang="it-IT" sz="4000" dirty="0">
                <a:latin typeface="Berlin Sans FB Demi" panose="020E0802020502020306" pitchFamily="34" charset="0"/>
              </a:rPr>
              <a:t>IL MEDITERRANEO</a:t>
            </a:r>
            <a:endParaRPr lang="it-IT" sz="4000" dirty="0"/>
          </a:p>
        </p:txBody>
      </p:sp>
      <p:sp>
        <p:nvSpPr>
          <p:cNvPr id="3" name="Segnaposto contenuto 2">
            <a:extLst>
              <a:ext uri="{FF2B5EF4-FFF2-40B4-BE49-F238E27FC236}">
                <a16:creationId xmlns:a16="http://schemas.microsoft.com/office/drawing/2014/main" id="{6A861ACA-417E-48D9-A904-861EEC94647E}"/>
              </a:ext>
            </a:extLst>
          </p:cNvPr>
          <p:cNvSpPr>
            <a:spLocks noGrp="1"/>
          </p:cNvSpPr>
          <p:nvPr>
            <p:ph idx="1"/>
          </p:nvPr>
        </p:nvSpPr>
        <p:spPr/>
        <p:txBody>
          <a:bodyPr/>
          <a:lstStyle/>
          <a:p>
            <a:r>
              <a:rPr lang="it-IT" b="1" dirty="0"/>
              <a:t>I salvataggi nel Mediterraneo (i cosiddetti sbarchi) e i richiedenti asilo sono per l’Italia fenomeni diventati numericamente rilevanti solo negli ultimi anni (dal 2014 ad oggi), modificando in parte la struttura dell’immigrazione straniera per tipologia migratoria (crescente rilevanza delle migrazioni forzate e provenienti dal corno d’Africa, Africa Subsahariana).</a:t>
            </a:r>
            <a:endParaRPr lang="it-IT" dirty="0"/>
          </a:p>
          <a:p>
            <a:r>
              <a:rPr lang="it-IT" b="1" dirty="0"/>
              <a:t> Riguardano un collettivo specifico di persone per provenienze/origini e caratteristiche demografiche.</a:t>
            </a:r>
            <a:endParaRPr lang="it-IT" dirty="0"/>
          </a:p>
          <a:p>
            <a:r>
              <a:rPr lang="it-IT" b="1" dirty="0"/>
              <a:t> Hanno una distribuzione sul territorio italiano differente rispetto a quella degli altri immigrati.</a:t>
            </a:r>
            <a:endParaRPr lang="it-IT" dirty="0"/>
          </a:p>
          <a:p>
            <a:r>
              <a:rPr lang="it-IT" b="1" dirty="0"/>
              <a:t> Si tratta di flussi che vanno governati a livello europeo ma …</a:t>
            </a:r>
            <a:endParaRPr lang="it-IT" dirty="0"/>
          </a:p>
          <a:p>
            <a:pPr marL="0" indent="0">
              <a:buNone/>
            </a:pPr>
            <a:endParaRPr lang="it-IT" dirty="0"/>
          </a:p>
        </p:txBody>
      </p:sp>
    </p:spTree>
    <p:extLst>
      <p:ext uri="{BB962C8B-B14F-4D97-AF65-F5344CB8AC3E}">
        <p14:creationId xmlns:p14="http://schemas.microsoft.com/office/powerpoint/2010/main" val="1304439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CC7F0E-27A0-4B0F-9EC2-45DE1B186F7B}"/>
              </a:ext>
            </a:extLst>
          </p:cNvPr>
          <p:cNvSpPr>
            <a:spLocks noGrp="1"/>
          </p:cNvSpPr>
          <p:nvPr>
            <p:ph type="title"/>
          </p:nvPr>
        </p:nvSpPr>
        <p:spPr/>
        <p:txBody>
          <a:bodyPr/>
          <a:lstStyle/>
          <a:p>
            <a:r>
              <a:rPr lang="it-IT" sz="4000" dirty="0">
                <a:latin typeface="Berlin Sans FB Demi" panose="020E0802020502020306" pitchFamily="34" charset="0"/>
              </a:rPr>
              <a:t>Rotte migratorie, viaggi e viaggiatori</a:t>
            </a:r>
            <a:br>
              <a:rPr lang="it-IT" sz="4000" dirty="0">
                <a:latin typeface="Berlin Sans FB Demi" panose="020E0802020502020306" pitchFamily="34" charset="0"/>
              </a:rPr>
            </a:br>
            <a:r>
              <a:rPr lang="it-IT" sz="4000" dirty="0">
                <a:latin typeface="Berlin Sans FB Demi" panose="020E0802020502020306" pitchFamily="34" charset="0"/>
              </a:rPr>
              <a:t>IL MEDITERRANEO</a:t>
            </a:r>
            <a:endParaRPr lang="it-IT" sz="4000" dirty="0"/>
          </a:p>
        </p:txBody>
      </p:sp>
      <p:sp>
        <p:nvSpPr>
          <p:cNvPr id="3" name="Segnaposto contenuto 2">
            <a:extLst>
              <a:ext uri="{FF2B5EF4-FFF2-40B4-BE49-F238E27FC236}">
                <a16:creationId xmlns:a16="http://schemas.microsoft.com/office/drawing/2014/main" id="{15547478-9322-4119-8414-A7D0AB8296C9}"/>
              </a:ext>
            </a:extLst>
          </p:cNvPr>
          <p:cNvSpPr>
            <a:spLocks noGrp="1"/>
          </p:cNvSpPr>
          <p:nvPr>
            <p:ph idx="1"/>
          </p:nvPr>
        </p:nvSpPr>
        <p:spPr/>
        <p:txBody>
          <a:bodyPr>
            <a:normAutofit lnSpcReduction="10000"/>
          </a:bodyPr>
          <a:lstStyle/>
          <a:p>
            <a:r>
              <a:rPr lang="it-IT" b="1" i="1" u="sng" dirty="0"/>
              <a:t>Memorandum d’intesa MOU</a:t>
            </a:r>
            <a:r>
              <a:rPr lang="it-IT" dirty="0"/>
              <a:t> (ACCORDO ITALIA-LIBIA Gentiloni e </a:t>
            </a:r>
            <a:r>
              <a:rPr lang="it-IT" dirty="0" err="1"/>
              <a:t>Serraj</a:t>
            </a:r>
            <a:r>
              <a:rPr lang="it-IT" dirty="0"/>
              <a:t>), FEBBRAIO 2017:</a:t>
            </a:r>
          </a:p>
          <a:p>
            <a:r>
              <a:rPr lang="it-IT" b="1" dirty="0"/>
              <a:t>Il governo italiano appoggiato dal governo europeo sigla con la Libia un accordo per controllare i flussi migratori verso l’Italia, prevede che Roma finanzi infrastrutture per il contrasto dell’immigrazione irregolare, formi il personale e fornisca assistenza tecnica alla guardia di frontiera libica, COSTO: 2,5 MILIONI DI E</a:t>
            </a:r>
          </a:p>
          <a:p>
            <a:r>
              <a:rPr lang="it-IT" dirty="0">
                <a:effectLst>
                  <a:outerShdw blurRad="38100" dist="38100" dir="2700000" algn="tl">
                    <a:srgbClr val="000000">
                      <a:alpha val="43137"/>
                    </a:srgbClr>
                  </a:outerShdw>
                </a:effectLst>
              </a:rPr>
              <a:t>L’Italia sta delegando alla guardia costiera libica il respingimento dei migranti in Libia, una prassi che viola numerose norme internazionali e che è già costata all’Italia una condanna nel 2012 dalla Corte Europea dei Diritti dell’Uomo per aver violato l’art.3 della Convenzione Europea dei diritti umani e aver rimandato in Libia alcuni cittadini eritrei e Somali, che, nel paese nordafricano rischiavano di subire trattamenti inumani e degradanti</a:t>
            </a:r>
          </a:p>
        </p:txBody>
      </p:sp>
    </p:spTree>
    <p:extLst>
      <p:ext uri="{BB962C8B-B14F-4D97-AF65-F5344CB8AC3E}">
        <p14:creationId xmlns:p14="http://schemas.microsoft.com/office/powerpoint/2010/main" val="2215189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C63291-F6D1-4D83-8790-81B2250B32EF}"/>
              </a:ext>
            </a:extLst>
          </p:cNvPr>
          <p:cNvSpPr>
            <a:spLocks noGrp="1"/>
          </p:cNvSpPr>
          <p:nvPr>
            <p:ph type="title"/>
          </p:nvPr>
        </p:nvSpPr>
        <p:spPr/>
        <p:txBody>
          <a:bodyPr/>
          <a:lstStyle/>
          <a:p>
            <a:r>
              <a:rPr lang="it-IT" sz="4000" dirty="0">
                <a:latin typeface="Berlin Sans FB Demi" panose="020E0802020502020306" pitchFamily="34" charset="0"/>
              </a:rPr>
              <a:t>Rotte migratorie, viaggi e viaggiatori</a:t>
            </a:r>
            <a:br>
              <a:rPr lang="it-IT" sz="4000" dirty="0">
                <a:latin typeface="Berlin Sans FB Demi" panose="020E0802020502020306" pitchFamily="34" charset="0"/>
              </a:rPr>
            </a:br>
            <a:r>
              <a:rPr lang="it-IT" sz="4000" dirty="0">
                <a:latin typeface="Berlin Sans FB Demi" panose="020E0802020502020306" pitchFamily="34" charset="0"/>
              </a:rPr>
              <a:t>IL MEDITERRANEO</a:t>
            </a:r>
            <a:endParaRPr lang="it-IT" sz="4000" dirty="0"/>
          </a:p>
        </p:txBody>
      </p:sp>
      <p:sp>
        <p:nvSpPr>
          <p:cNvPr id="3" name="Segnaposto contenuto 2">
            <a:extLst>
              <a:ext uri="{FF2B5EF4-FFF2-40B4-BE49-F238E27FC236}">
                <a16:creationId xmlns:a16="http://schemas.microsoft.com/office/drawing/2014/main" id="{EA85C7EB-69DC-48D0-94AD-AE97EA3B461A}"/>
              </a:ext>
            </a:extLst>
          </p:cNvPr>
          <p:cNvSpPr>
            <a:spLocks noGrp="1"/>
          </p:cNvSpPr>
          <p:nvPr>
            <p:ph idx="1"/>
          </p:nvPr>
        </p:nvSpPr>
        <p:spPr/>
        <p:txBody>
          <a:bodyPr>
            <a:normAutofit fontScale="92500" lnSpcReduction="10000"/>
          </a:bodyPr>
          <a:lstStyle/>
          <a:p>
            <a:pPr marL="0" indent="0">
              <a:buNone/>
            </a:pPr>
            <a:endParaRPr lang="it-IT" dirty="0"/>
          </a:p>
          <a:p>
            <a:r>
              <a:rPr lang="it-IT" sz="2800" dirty="0"/>
              <a:t>ACCORDO TURCHIA EUROPA (Novembre 2015, Marzo 2016):</a:t>
            </a:r>
          </a:p>
          <a:p>
            <a:pPr marL="0" indent="0">
              <a:buNone/>
            </a:pPr>
            <a:endParaRPr lang="it-IT" sz="2800" dirty="0"/>
          </a:p>
          <a:p>
            <a:r>
              <a:rPr lang="it-IT" sz="2800" dirty="0"/>
              <a:t>Sei miliardi di euro complessivi ai quali l’Italia ha partecipato come stato membro UE, ceduti alla Turchia </a:t>
            </a:r>
            <a:r>
              <a:rPr lang="it-IT" sz="2800" dirty="0" err="1"/>
              <a:t>affinchè</a:t>
            </a:r>
            <a:r>
              <a:rPr lang="it-IT" sz="2800" dirty="0"/>
              <a:t> quest’ultima non lasci passare i migranti provenienti dal Medio Oriente e diretti verso l’Europa (campi profughi di Siriani e lavoro minorile)</a:t>
            </a:r>
          </a:p>
        </p:txBody>
      </p:sp>
    </p:spTree>
    <p:extLst>
      <p:ext uri="{BB962C8B-B14F-4D97-AF65-F5344CB8AC3E}">
        <p14:creationId xmlns:p14="http://schemas.microsoft.com/office/powerpoint/2010/main" val="1958753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558493-ABDE-4FEB-9CB6-5BADE816F86F}"/>
              </a:ext>
            </a:extLst>
          </p:cNvPr>
          <p:cNvSpPr>
            <a:spLocks noGrp="1"/>
          </p:cNvSpPr>
          <p:nvPr>
            <p:ph type="title"/>
          </p:nvPr>
        </p:nvSpPr>
        <p:spPr/>
        <p:txBody>
          <a:bodyPr/>
          <a:lstStyle/>
          <a:p>
            <a:r>
              <a:rPr lang="it-IT" sz="4000" dirty="0">
                <a:latin typeface="Berlin Sans FB Demi" panose="020E0802020502020306" pitchFamily="34" charset="0"/>
              </a:rPr>
              <a:t>Rotte migratorie, viaggi e viaggiatori</a:t>
            </a:r>
            <a:br>
              <a:rPr lang="it-IT" sz="4000" dirty="0">
                <a:latin typeface="Berlin Sans FB Demi" panose="020E0802020502020306" pitchFamily="34" charset="0"/>
              </a:rPr>
            </a:br>
            <a:r>
              <a:rPr lang="it-IT" sz="4000" dirty="0">
                <a:latin typeface="Berlin Sans FB Demi" panose="020E0802020502020306" pitchFamily="34" charset="0"/>
              </a:rPr>
              <a:t>LA LIBIA</a:t>
            </a:r>
            <a:endParaRPr lang="it-IT" sz="4000" dirty="0"/>
          </a:p>
        </p:txBody>
      </p:sp>
      <p:sp>
        <p:nvSpPr>
          <p:cNvPr id="6" name="Segnaposto testo 5">
            <a:extLst>
              <a:ext uri="{FF2B5EF4-FFF2-40B4-BE49-F238E27FC236}">
                <a16:creationId xmlns:a16="http://schemas.microsoft.com/office/drawing/2014/main" id="{2D6DC18C-BE3F-4B39-AEBC-695261A8B37F}"/>
              </a:ext>
            </a:extLst>
          </p:cNvPr>
          <p:cNvSpPr>
            <a:spLocks noGrp="1"/>
          </p:cNvSpPr>
          <p:nvPr>
            <p:ph type="body" idx="1"/>
          </p:nvPr>
        </p:nvSpPr>
        <p:spPr>
          <a:xfrm>
            <a:off x="1105146" y="1990125"/>
            <a:ext cx="4396338" cy="791007"/>
          </a:xfrm>
        </p:spPr>
        <p:txBody>
          <a:bodyPr/>
          <a:lstStyle/>
          <a:p>
            <a:r>
              <a:rPr lang="it-IT" dirty="0"/>
              <a:t>2018 John Holmes For Human </a:t>
            </a:r>
            <a:r>
              <a:rPr lang="it-IT" dirty="0" err="1"/>
              <a:t>Rights</a:t>
            </a:r>
            <a:r>
              <a:rPr lang="it-IT" dirty="0"/>
              <a:t> Watch</a:t>
            </a:r>
          </a:p>
        </p:txBody>
      </p:sp>
      <p:pic>
        <p:nvPicPr>
          <p:cNvPr id="5" name="Segnaposto contenuto 4">
            <a:extLst>
              <a:ext uri="{FF2B5EF4-FFF2-40B4-BE49-F238E27FC236}">
                <a16:creationId xmlns:a16="http://schemas.microsoft.com/office/drawing/2014/main" id="{55A54A7E-6D74-4102-B029-9EF3EEB569D4}"/>
              </a:ext>
            </a:extLst>
          </p:cNvPr>
          <p:cNvPicPr>
            <a:picLocks noGrp="1" noChangeAspect="1"/>
          </p:cNvPicPr>
          <p:nvPr>
            <p:ph sz="half" idx="2"/>
          </p:nvPr>
        </p:nvPicPr>
        <p:blipFill>
          <a:blip r:embed="rId2"/>
          <a:stretch>
            <a:fillRect/>
          </a:stretch>
        </p:blipFill>
        <p:spPr>
          <a:xfrm>
            <a:off x="952133" y="3090785"/>
            <a:ext cx="4396339" cy="2826326"/>
          </a:xfrm>
        </p:spPr>
      </p:pic>
      <p:sp>
        <p:nvSpPr>
          <p:cNvPr id="8" name="Segnaposto contenuto 7">
            <a:extLst>
              <a:ext uri="{FF2B5EF4-FFF2-40B4-BE49-F238E27FC236}">
                <a16:creationId xmlns:a16="http://schemas.microsoft.com/office/drawing/2014/main" id="{8437CF99-75F9-4CA0-AA55-00BF109E3598}"/>
              </a:ext>
            </a:extLst>
          </p:cNvPr>
          <p:cNvSpPr>
            <a:spLocks noGrp="1"/>
          </p:cNvSpPr>
          <p:nvPr>
            <p:ph sz="quarter" idx="4"/>
          </p:nvPr>
        </p:nvSpPr>
        <p:spPr>
          <a:xfrm>
            <a:off x="5654495" y="2085758"/>
            <a:ext cx="4396339" cy="3741738"/>
          </a:xfrm>
        </p:spPr>
        <p:txBody>
          <a:bodyPr>
            <a:noAutofit/>
          </a:bodyPr>
          <a:lstStyle/>
          <a:p>
            <a:r>
              <a:rPr lang="it-IT" sz="2400" b="1" i="1" dirty="0"/>
              <a:t>I migranti e i richiedenti asilo in Libia, compresi i bambini, sono prigionieri di un incubo</a:t>
            </a:r>
          </a:p>
          <a:p>
            <a:r>
              <a:rPr lang="it-IT" sz="2400" dirty="0"/>
              <a:t>Human </a:t>
            </a:r>
            <a:r>
              <a:rPr lang="it-IT" sz="2400" dirty="0" err="1"/>
              <a:t>Rights</a:t>
            </a:r>
            <a:r>
              <a:rPr lang="it-IT" sz="2400" dirty="0"/>
              <a:t> Watch </a:t>
            </a:r>
            <a:r>
              <a:rPr lang="it-IT" sz="2400" b="1" dirty="0"/>
              <a:t>ha visitato i centri di detenzione di Ain Zara</a:t>
            </a:r>
            <a:r>
              <a:rPr lang="it-IT" sz="2400" dirty="0"/>
              <a:t> e </a:t>
            </a:r>
            <a:r>
              <a:rPr lang="it-IT" sz="2400" b="1" dirty="0" err="1"/>
              <a:t>Tajoura</a:t>
            </a:r>
            <a:r>
              <a:rPr lang="it-IT" sz="2400" b="1" dirty="0"/>
              <a:t> a Tripoli</a:t>
            </a:r>
            <a:r>
              <a:rPr lang="it-IT" sz="2400" dirty="0"/>
              <a:t>, di </a:t>
            </a:r>
            <a:r>
              <a:rPr lang="it-IT" sz="2400" b="1" dirty="0" err="1"/>
              <a:t>Karareem</a:t>
            </a:r>
            <a:r>
              <a:rPr lang="it-IT" sz="2400" b="1" dirty="0"/>
              <a:t> vicino a Misurata</a:t>
            </a:r>
            <a:r>
              <a:rPr lang="it-IT" sz="2400" dirty="0"/>
              <a:t> e di </a:t>
            </a:r>
            <a:r>
              <a:rPr lang="it-IT" sz="2400" b="1" dirty="0" err="1"/>
              <a:t>Zuwara</a:t>
            </a:r>
            <a:r>
              <a:rPr lang="it-IT" sz="2400" b="1" dirty="0"/>
              <a:t> nell’omonima città</a:t>
            </a:r>
            <a:r>
              <a:rPr lang="it-IT" sz="2400" dirty="0"/>
              <a:t>. </a:t>
            </a:r>
            <a:endParaRPr lang="it-IT" sz="2400" b="1" dirty="0"/>
          </a:p>
        </p:txBody>
      </p:sp>
    </p:spTree>
    <p:extLst>
      <p:ext uri="{BB962C8B-B14F-4D97-AF65-F5344CB8AC3E}">
        <p14:creationId xmlns:p14="http://schemas.microsoft.com/office/powerpoint/2010/main" val="4273384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4FD369D0-6E71-482F-9294-A24ECBDCDD6C}"/>
              </a:ext>
            </a:extLst>
          </p:cNvPr>
          <p:cNvSpPr>
            <a:spLocks noGrp="1"/>
          </p:cNvSpPr>
          <p:nvPr>
            <p:ph type="title"/>
          </p:nvPr>
        </p:nvSpPr>
        <p:spPr/>
        <p:txBody>
          <a:bodyPr/>
          <a:lstStyle/>
          <a:p>
            <a:r>
              <a:rPr lang="it-IT" sz="4000" dirty="0">
                <a:latin typeface="Berlin Sans FB Demi" panose="020E0802020502020306" pitchFamily="34" charset="0"/>
              </a:rPr>
              <a:t>Rotte migratorie, viaggi e viaggiatori</a:t>
            </a:r>
            <a:br>
              <a:rPr lang="it-IT" sz="4000" dirty="0">
                <a:latin typeface="Berlin Sans FB Demi" panose="020E0802020502020306" pitchFamily="34" charset="0"/>
              </a:rPr>
            </a:br>
            <a:r>
              <a:rPr lang="it-IT" sz="4000" dirty="0">
                <a:latin typeface="Berlin Sans FB Demi" panose="020E0802020502020306" pitchFamily="34" charset="0"/>
              </a:rPr>
              <a:t>L’AFRICA</a:t>
            </a:r>
            <a:endParaRPr lang="it-IT" sz="4000" dirty="0"/>
          </a:p>
        </p:txBody>
      </p:sp>
      <p:pic>
        <p:nvPicPr>
          <p:cNvPr id="15" name="Segnaposto contenuto 14">
            <a:extLst>
              <a:ext uri="{FF2B5EF4-FFF2-40B4-BE49-F238E27FC236}">
                <a16:creationId xmlns:a16="http://schemas.microsoft.com/office/drawing/2014/main" id="{106CCC00-ECE9-46B0-8A04-1BC9DC561963}"/>
              </a:ext>
            </a:extLst>
          </p:cNvPr>
          <p:cNvPicPr>
            <a:picLocks noGrp="1" noChangeAspect="1"/>
          </p:cNvPicPr>
          <p:nvPr>
            <p:ph idx="1"/>
          </p:nvPr>
        </p:nvPicPr>
        <p:blipFill>
          <a:blip r:embed="rId2"/>
          <a:stretch>
            <a:fillRect/>
          </a:stretch>
        </p:blipFill>
        <p:spPr>
          <a:xfrm>
            <a:off x="3616037" y="1669472"/>
            <a:ext cx="5818908" cy="477044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5594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59A2D-3847-4A34-81F6-EDC8C89B3B81}"/>
              </a:ext>
            </a:extLst>
          </p:cNvPr>
          <p:cNvSpPr>
            <a:spLocks noGrp="1"/>
          </p:cNvSpPr>
          <p:nvPr>
            <p:ph type="title"/>
          </p:nvPr>
        </p:nvSpPr>
        <p:spPr/>
        <p:txBody>
          <a:bodyPr/>
          <a:lstStyle/>
          <a:p>
            <a:r>
              <a:rPr lang="it-IT" sz="4000" dirty="0">
                <a:latin typeface="Berlin Sans FB Demi" panose="020E0802020502020306" pitchFamily="34" charset="0"/>
              </a:rPr>
              <a:t>Rotte migratorie, viaggi e viaggiatori</a:t>
            </a:r>
            <a:br>
              <a:rPr lang="it-IT" sz="4000" dirty="0">
                <a:latin typeface="Berlin Sans FB Demi" panose="020E0802020502020306" pitchFamily="34" charset="0"/>
              </a:rPr>
            </a:br>
            <a:r>
              <a:rPr lang="it-IT" sz="4000" dirty="0">
                <a:latin typeface="Berlin Sans FB Demi" panose="020E0802020502020306" pitchFamily="34" charset="0"/>
              </a:rPr>
              <a:t>L’AFRICA</a:t>
            </a:r>
            <a:endParaRPr lang="it-IT" sz="4000" dirty="0"/>
          </a:p>
        </p:txBody>
      </p:sp>
      <p:pic>
        <p:nvPicPr>
          <p:cNvPr id="5" name="Segnaposto contenuto 4">
            <a:extLst>
              <a:ext uri="{FF2B5EF4-FFF2-40B4-BE49-F238E27FC236}">
                <a16:creationId xmlns:a16="http://schemas.microsoft.com/office/drawing/2014/main" id="{D7BE446D-8ED0-4DE5-B1D8-B04C1AC343BE}"/>
              </a:ext>
            </a:extLst>
          </p:cNvPr>
          <p:cNvPicPr>
            <a:picLocks noGrp="1" noChangeAspect="1"/>
          </p:cNvPicPr>
          <p:nvPr>
            <p:ph idx="1"/>
          </p:nvPr>
        </p:nvPicPr>
        <p:blipFill>
          <a:blip r:embed="rId2"/>
          <a:stretch>
            <a:fillRect/>
          </a:stretch>
        </p:blipFill>
        <p:spPr>
          <a:xfrm>
            <a:off x="3657600" y="1659283"/>
            <a:ext cx="5555673" cy="455203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94651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EBCF52-F842-4BC0-BBED-12C892E7F396}"/>
              </a:ext>
            </a:extLst>
          </p:cNvPr>
          <p:cNvSpPr>
            <a:spLocks noGrp="1"/>
          </p:cNvSpPr>
          <p:nvPr>
            <p:ph type="title"/>
          </p:nvPr>
        </p:nvSpPr>
        <p:spPr/>
        <p:txBody>
          <a:bodyPr/>
          <a:lstStyle/>
          <a:p>
            <a:r>
              <a:rPr lang="it-IT" sz="4000" dirty="0">
                <a:latin typeface="Berlin Sans FB Demi" panose="020E0802020502020306" pitchFamily="34" charset="0"/>
              </a:rPr>
              <a:t>Rotte migratorie, viaggi e viaggiatori</a:t>
            </a:r>
            <a:br>
              <a:rPr lang="it-IT" sz="4000" dirty="0">
                <a:latin typeface="Berlin Sans FB Demi" panose="020E0802020502020306" pitchFamily="34" charset="0"/>
              </a:rPr>
            </a:br>
            <a:r>
              <a:rPr lang="it-IT" sz="4000" dirty="0">
                <a:latin typeface="Berlin Sans FB Demi" panose="020E0802020502020306" pitchFamily="34" charset="0"/>
              </a:rPr>
              <a:t>L’AFRICA E LE SUE RISORSE</a:t>
            </a:r>
            <a:endParaRPr lang="it-IT" sz="4000" dirty="0"/>
          </a:p>
        </p:txBody>
      </p:sp>
      <p:sp>
        <p:nvSpPr>
          <p:cNvPr id="3" name="Segnaposto contenuto 2">
            <a:extLst>
              <a:ext uri="{FF2B5EF4-FFF2-40B4-BE49-F238E27FC236}">
                <a16:creationId xmlns:a16="http://schemas.microsoft.com/office/drawing/2014/main" id="{F6900790-8CAE-4034-99CB-2F4E01BACEEB}"/>
              </a:ext>
            </a:extLst>
          </p:cNvPr>
          <p:cNvSpPr>
            <a:spLocks noGrp="1"/>
          </p:cNvSpPr>
          <p:nvPr>
            <p:ph idx="1"/>
          </p:nvPr>
        </p:nvSpPr>
        <p:spPr/>
        <p:txBody>
          <a:bodyPr/>
          <a:lstStyle/>
          <a:p>
            <a:r>
              <a:rPr lang="it-IT" dirty="0"/>
              <a:t>PETROLIO GREGGIO: Nigeria, Angola, Algeria e Libia producono una buona parte di tutto il petrolio greggio del mondo.  </a:t>
            </a:r>
          </a:p>
          <a:p>
            <a:r>
              <a:rPr lang="it-IT" dirty="0"/>
              <a:t>ORO, DIAMANTI, FERRO E RAME: Il Congo, la Sierra Leone </a:t>
            </a:r>
          </a:p>
          <a:p>
            <a:r>
              <a:rPr lang="it-IT" dirty="0"/>
              <a:t>URANIO: Namibia </a:t>
            </a:r>
          </a:p>
          <a:p>
            <a:r>
              <a:rPr lang="it-IT" dirty="0"/>
              <a:t>LEGNAME, CACAO, CAFFE’</a:t>
            </a:r>
          </a:p>
          <a:p>
            <a:r>
              <a:rPr lang="it-IT" dirty="0"/>
              <a:t>18 dei 20 paesi più poveri in tutto il mondo sono africani</a:t>
            </a:r>
          </a:p>
          <a:p>
            <a:r>
              <a:rPr lang="it-IT" dirty="0"/>
              <a:t>Un continente </a:t>
            </a:r>
            <a:r>
              <a:rPr lang="it-IT" dirty="0" err="1"/>
              <a:t>con’area</a:t>
            </a:r>
            <a:r>
              <a:rPr lang="it-IT" dirty="0"/>
              <a:t> tre volte quella dell’Europa ma con il PIL che è la </a:t>
            </a:r>
            <a:r>
              <a:rPr lang="it-IT" dirty="0" err="1"/>
              <a:t>meta’</a:t>
            </a:r>
            <a:r>
              <a:rPr lang="it-IT" dirty="0"/>
              <a:t> di quello della Spagna</a:t>
            </a:r>
          </a:p>
          <a:p>
            <a:endParaRPr lang="it-IT" dirty="0"/>
          </a:p>
        </p:txBody>
      </p:sp>
    </p:spTree>
    <p:extLst>
      <p:ext uri="{BB962C8B-B14F-4D97-AF65-F5344CB8AC3E}">
        <p14:creationId xmlns:p14="http://schemas.microsoft.com/office/powerpoint/2010/main" val="4253760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75F58-B3C5-4EC1-82B6-D9DCB7919E7A}"/>
              </a:ext>
            </a:extLst>
          </p:cNvPr>
          <p:cNvSpPr>
            <a:spLocks noGrp="1"/>
          </p:cNvSpPr>
          <p:nvPr>
            <p:ph type="title"/>
          </p:nvPr>
        </p:nvSpPr>
        <p:spPr/>
        <p:txBody>
          <a:bodyPr/>
          <a:lstStyle/>
          <a:p>
            <a:r>
              <a:rPr lang="it-IT" sz="4000" dirty="0">
                <a:latin typeface="Berlin Sans FB Demi" panose="020E0802020502020306" pitchFamily="34" charset="0"/>
              </a:rPr>
              <a:t>Rotte migratorie, viaggi e viaggiatori</a:t>
            </a:r>
            <a:br>
              <a:rPr lang="it-IT" sz="4000" dirty="0">
                <a:latin typeface="Berlin Sans FB Demi" panose="020E0802020502020306" pitchFamily="34" charset="0"/>
              </a:rPr>
            </a:br>
            <a:r>
              <a:rPr lang="it-IT" sz="4000" dirty="0">
                <a:latin typeface="Berlin Sans FB Demi" panose="020E0802020502020306" pitchFamily="34" charset="0"/>
              </a:rPr>
              <a:t>L’AFRICA</a:t>
            </a:r>
            <a:endParaRPr lang="it-IT" sz="4000" dirty="0"/>
          </a:p>
        </p:txBody>
      </p:sp>
      <p:sp>
        <p:nvSpPr>
          <p:cNvPr id="3" name="Segnaposto contenuto 2">
            <a:extLst>
              <a:ext uri="{FF2B5EF4-FFF2-40B4-BE49-F238E27FC236}">
                <a16:creationId xmlns:a16="http://schemas.microsoft.com/office/drawing/2014/main" id="{F8770E57-7A60-4A78-BD04-52FC385CC526}"/>
              </a:ext>
            </a:extLst>
          </p:cNvPr>
          <p:cNvSpPr>
            <a:spLocks noGrp="1"/>
          </p:cNvSpPr>
          <p:nvPr>
            <p:ph idx="1"/>
          </p:nvPr>
        </p:nvSpPr>
        <p:spPr>
          <a:xfrm>
            <a:off x="1103312" y="2052918"/>
            <a:ext cx="8946541" cy="4458718"/>
          </a:xfrm>
        </p:spPr>
        <p:txBody>
          <a:bodyPr/>
          <a:lstStyle/>
          <a:p>
            <a:pPr marL="0" indent="0">
              <a:buNone/>
            </a:pPr>
            <a:endParaRPr lang="it-IT" dirty="0"/>
          </a:p>
        </p:txBody>
      </p:sp>
      <p:sp>
        <p:nvSpPr>
          <p:cNvPr id="4" name="Ovale 3">
            <a:extLst>
              <a:ext uri="{FF2B5EF4-FFF2-40B4-BE49-F238E27FC236}">
                <a16:creationId xmlns:a16="http://schemas.microsoft.com/office/drawing/2014/main" id="{0046914F-8CE4-4F07-9882-5A080BD5BD1E}"/>
              </a:ext>
            </a:extLst>
          </p:cNvPr>
          <p:cNvSpPr/>
          <p:nvPr/>
        </p:nvSpPr>
        <p:spPr>
          <a:xfrm>
            <a:off x="1391409" y="3222354"/>
            <a:ext cx="2362072" cy="2119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highlight>
                  <a:srgbClr val="FF0000"/>
                </a:highlight>
              </a:rPr>
              <a:t>AFRICA</a:t>
            </a:r>
          </a:p>
        </p:txBody>
      </p:sp>
      <p:sp>
        <p:nvSpPr>
          <p:cNvPr id="19" name="Freccia a destra 18">
            <a:extLst>
              <a:ext uri="{FF2B5EF4-FFF2-40B4-BE49-F238E27FC236}">
                <a16:creationId xmlns:a16="http://schemas.microsoft.com/office/drawing/2014/main" id="{C41C08B8-B272-4A95-80C2-3219023FC791}"/>
              </a:ext>
            </a:extLst>
          </p:cNvPr>
          <p:cNvSpPr/>
          <p:nvPr/>
        </p:nvSpPr>
        <p:spPr>
          <a:xfrm>
            <a:off x="5576582" y="2187832"/>
            <a:ext cx="2980477" cy="1377442"/>
          </a:xfrm>
          <a:prstGeom prst="rightArrow">
            <a:avLst>
              <a:gd name="adj1" fmla="val 50000"/>
              <a:gd name="adj2" fmla="val 5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002060"/>
                </a:solidFill>
              </a:rPr>
              <a:t>POVERTA</a:t>
            </a:r>
            <a:r>
              <a:rPr lang="it-IT" dirty="0">
                <a:solidFill>
                  <a:srgbClr val="002060"/>
                </a:solidFill>
              </a:rPr>
              <a:t>’</a:t>
            </a:r>
          </a:p>
        </p:txBody>
      </p:sp>
      <p:sp>
        <p:nvSpPr>
          <p:cNvPr id="20" name="Freccia a destra 19">
            <a:extLst>
              <a:ext uri="{FF2B5EF4-FFF2-40B4-BE49-F238E27FC236}">
                <a16:creationId xmlns:a16="http://schemas.microsoft.com/office/drawing/2014/main" id="{9C557A9C-5F10-4521-82EA-7E096CDC1A1D}"/>
              </a:ext>
            </a:extLst>
          </p:cNvPr>
          <p:cNvSpPr/>
          <p:nvPr/>
        </p:nvSpPr>
        <p:spPr>
          <a:xfrm>
            <a:off x="4203591" y="3589665"/>
            <a:ext cx="2745982" cy="137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SFRUTTAMENTO RISORSE </a:t>
            </a:r>
          </a:p>
        </p:txBody>
      </p:sp>
      <p:sp>
        <p:nvSpPr>
          <p:cNvPr id="22" name="Freccia a destra 21">
            <a:extLst>
              <a:ext uri="{FF2B5EF4-FFF2-40B4-BE49-F238E27FC236}">
                <a16:creationId xmlns:a16="http://schemas.microsoft.com/office/drawing/2014/main" id="{DB220666-0190-4F86-BB69-5E8C5AF9EE31}"/>
              </a:ext>
            </a:extLst>
          </p:cNvPr>
          <p:cNvSpPr/>
          <p:nvPr/>
        </p:nvSpPr>
        <p:spPr>
          <a:xfrm>
            <a:off x="5928355" y="5066942"/>
            <a:ext cx="2745982" cy="1377442"/>
          </a:xfrm>
          <a:prstGeom prst="rightArrow">
            <a:avLst>
              <a:gd name="adj1" fmla="val 50000"/>
              <a:gd name="adj2" fmla="val 630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2">
                    <a:lumMod val="75000"/>
                  </a:schemeClr>
                </a:solidFill>
              </a:rPr>
              <a:t>REGIMI TOTALITARI </a:t>
            </a:r>
          </a:p>
        </p:txBody>
      </p:sp>
    </p:spTree>
    <p:extLst>
      <p:ext uri="{BB962C8B-B14F-4D97-AF65-F5344CB8AC3E}">
        <p14:creationId xmlns:p14="http://schemas.microsoft.com/office/powerpoint/2010/main" val="726837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50A9EA83-B3D2-4F92-A439-EF66ABC5C812}"/>
              </a:ext>
            </a:extLst>
          </p:cNvPr>
          <p:cNvSpPr>
            <a:spLocks noGrp="1"/>
          </p:cNvSpPr>
          <p:nvPr>
            <p:ph type="title"/>
          </p:nvPr>
        </p:nvSpPr>
        <p:spPr>
          <a:xfrm>
            <a:off x="1154956" y="4800587"/>
            <a:ext cx="8825657" cy="566738"/>
          </a:xfrm>
        </p:spPr>
        <p:txBody>
          <a:bodyPr/>
          <a:lstStyle/>
          <a:p>
            <a:r>
              <a:rPr lang="it-IT" dirty="0">
                <a:effectLst>
                  <a:outerShdw blurRad="38100" dist="38100" dir="2700000" algn="tl">
                    <a:srgbClr val="000000">
                      <a:alpha val="43137"/>
                    </a:srgbClr>
                  </a:outerShdw>
                </a:effectLst>
                <a:latin typeface="Berlin Sans FB Demi" panose="020E0802020502020306" pitchFamily="34" charset="0"/>
              </a:rPr>
              <a:t>Rotte migratorie, viaggi e viaggiatori</a:t>
            </a:r>
            <a:endParaRPr lang="it-IT" dirty="0">
              <a:effectLst>
                <a:outerShdw blurRad="38100" dist="38100" dir="2700000" algn="tl">
                  <a:srgbClr val="000000">
                    <a:alpha val="43137"/>
                  </a:srgbClr>
                </a:outerShdw>
              </a:effectLst>
            </a:endParaRPr>
          </a:p>
        </p:txBody>
      </p:sp>
      <p:pic>
        <p:nvPicPr>
          <p:cNvPr id="4" name="Segnaposto contenuto 3">
            <a:extLst>
              <a:ext uri="{FF2B5EF4-FFF2-40B4-BE49-F238E27FC236}">
                <a16:creationId xmlns:a16="http://schemas.microsoft.com/office/drawing/2014/main" id="{6CA9FD0E-0E12-4318-93AF-80906B05934F}"/>
              </a:ext>
            </a:extLst>
          </p:cNvPr>
          <p:cNvPicPr>
            <a:picLocks noGrp="1" noChangeAspect="1"/>
          </p:cNvPicPr>
          <p:nvPr>
            <p:ph type="pic" idx="1"/>
          </p:nvPr>
        </p:nvPicPr>
        <p:blipFill>
          <a:blip r:embed="rId2"/>
          <a:srcRect t="18465" b="18465"/>
          <a:stretch>
            <a:fillRect/>
          </a:stretch>
        </p:blipFill>
        <p:spPr>
          <a:xfrm>
            <a:off x="1154955" y="490330"/>
            <a:ext cx="8825656" cy="3657601"/>
          </a:xfrm>
          <a:prstGeom prst="rect">
            <a:avLst/>
          </a:prstGeom>
        </p:spPr>
      </p:pic>
      <p:sp>
        <p:nvSpPr>
          <p:cNvPr id="6" name="Segnaposto testo 5">
            <a:extLst>
              <a:ext uri="{FF2B5EF4-FFF2-40B4-BE49-F238E27FC236}">
                <a16:creationId xmlns:a16="http://schemas.microsoft.com/office/drawing/2014/main" id="{DA1E4A41-7CD5-444D-9BF8-E2794C87C94D}"/>
              </a:ext>
            </a:extLst>
          </p:cNvPr>
          <p:cNvSpPr>
            <a:spLocks noGrp="1"/>
          </p:cNvSpPr>
          <p:nvPr>
            <p:ph type="body" sz="half" idx="2"/>
          </p:nvPr>
        </p:nvSpPr>
        <p:spPr>
          <a:xfrm>
            <a:off x="1154956" y="5367325"/>
            <a:ext cx="8825656" cy="652656"/>
          </a:xfrm>
        </p:spPr>
        <p:txBody>
          <a:bodyPr>
            <a:noAutofit/>
          </a:bodyPr>
          <a:lstStyle/>
          <a:p>
            <a:r>
              <a:rPr lang="it-IT" sz="1800" dirty="0"/>
              <a:t>Fin dall’antichità, la storia umana è stata caratterizzata da picchi di grande </a:t>
            </a:r>
            <a:r>
              <a:rPr lang="it-IT" sz="1800" b="1" dirty="0">
                <a:effectLst>
                  <a:outerShdw blurRad="38100" dist="38100" dir="2700000" algn="tl">
                    <a:srgbClr val="000000">
                      <a:alpha val="43137"/>
                    </a:srgbClr>
                  </a:outerShdw>
                </a:effectLst>
              </a:rPr>
              <a:t>MIGRAZIONE</a:t>
            </a:r>
            <a:r>
              <a:rPr lang="it-IT" sz="1800" dirty="0"/>
              <a:t> di massa. L’invenzione dell’agricoltura, tra i 10 e gli 8mila anni fa, la scoperta dell’utilizzo del bronzo, circa 5000 anni fa, e la diffusione e uso del ferro, attorno a 3000 anni fa, coincidono con </a:t>
            </a:r>
            <a:r>
              <a:rPr lang="it-IT" sz="1800" dirty="0">
                <a:hlinkClick r:id="rId3"/>
              </a:rPr>
              <a:t>tre massicci spostamenti della popolazione</a:t>
            </a:r>
            <a:r>
              <a:rPr lang="it-IT" sz="1800" dirty="0"/>
              <a:t> e con la nascita di nuove civiltà.</a:t>
            </a:r>
          </a:p>
        </p:txBody>
      </p:sp>
    </p:spTree>
    <p:extLst>
      <p:ext uri="{BB962C8B-B14F-4D97-AF65-F5344CB8AC3E}">
        <p14:creationId xmlns:p14="http://schemas.microsoft.com/office/powerpoint/2010/main" val="3445904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96A08D-D7F7-4D15-B087-3169DC91DEE4}"/>
              </a:ext>
            </a:extLst>
          </p:cNvPr>
          <p:cNvSpPr>
            <a:spLocks noGrp="1"/>
          </p:cNvSpPr>
          <p:nvPr>
            <p:ph type="title"/>
          </p:nvPr>
        </p:nvSpPr>
        <p:spPr/>
        <p:txBody>
          <a:bodyPr/>
          <a:lstStyle/>
          <a:p>
            <a:r>
              <a:rPr lang="it-IT" sz="4000" dirty="0">
                <a:latin typeface="Berlin Sans FB Demi" panose="020E0802020502020306" pitchFamily="34" charset="0"/>
              </a:rPr>
              <a:t>Rotte migratorie, viaggi e viaggiatori</a:t>
            </a:r>
            <a:br>
              <a:rPr lang="it-IT" sz="4000" dirty="0">
                <a:latin typeface="Berlin Sans FB Demi" panose="020E0802020502020306" pitchFamily="34" charset="0"/>
              </a:rPr>
            </a:br>
            <a:r>
              <a:rPr lang="it-IT" sz="4000" dirty="0">
                <a:latin typeface="Berlin Sans FB Demi" panose="020E0802020502020306" pitchFamily="34" charset="0"/>
              </a:rPr>
              <a:t>LA FUGA DAL PAESE DI ORIGINE</a:t>
            </a:r>
            <a:endParaRPr lang="it-IT" sz="4000" dirty="0"/>
          </a:p>
        </p:txBody>
      </p:sp>
      <p:sp>
        <p:nvSpPr>
          <p:cNvPr id="3" name="Segnaposto contenuto 2">
            <a:extLst>
              <a:ext uri="{FF2B5EF4-FFF2-40B4-BE49-F238E27FC236}">
                <a16:creationId xmlns:a16="http://schemas.microsoft.com/office/drawing/2014/main" id="{CB9FFD03-A405-4FDF-98B2-E3DF883FEE0D}"/>
              </a:ext>
            </a:extLst>
          </p:cNvPr>
          <p:cNvSpPr>
            <a:spLocks noGrp="1"/>
          </p:cNvSpPr>
          <p:nvPr>
            <p:ph idx="1"/>
          </p:nvPr>
        </p:nvSpPr>
        <p:spPr/>
        <p:txBody>
          <a:bodyPr/>
          <a:lstStyle/>
          <a:p>
            <a:r>
              <a:rPr lang="it-IT" dirty="0"/>
              <a:t>LA FUGA E’ SPESSO L’UNICA SOLUZIONE POSSIBILE</a:t>
            </a:r>
          </a:p>
          <a:p>
            <a:r>
              <a:rPr lang="it-IT" dirty="0"/>
              <a:t>MA COME FARE A SCAPPARE?</a:t>
            </a:r>
          </a:p>
          <a:p>
            <a:pPr marL="0" indent="0">
              <a:buNone/>
            </a:pPr>
            <a:endParaRPr lang="it-IT" dirty="0"/>
          </a:p>
          <a:p>
            <a:pPr marL="0" indent="0">
              <a:buNone/>
            </a:pPr>
            <a:endParaRPr lang="it-IT" dirty="0"/>
          </a:p>
          <a:p>
            <a:pPr marL="0" indent="0">
              <a:buNone/>
            </a:pPr>
            <a:r>
              <a:rPr lang="it-IT" dirty="0"/>
              <a:t>                                   PAGANDOSI IL VIAGGIO</a:t>
            </a:r>
          </a:p>
          <a:p>
            <a:pPr marL="0" indent="0">
              <a:buNone/>
            </a:pPr>
            <a:endParaRPr lang="it-IT" dirty="0"/>
          </a:p>
          <a:p>
            <a:pPr marL="0" indent="0">
              <a:buNone/>
            </a:pPr>
            <a:endParaRPr lang="it-IT" dirty="0"/>
          </a:p>
          <a:p>
            <a:pPr marL="0" indent="0">
              <a:buNone/>
            </a:pPr>
            <a:r>
              <a:rPr lang="it-IT" b="1" dirty="0"/>
              <a:t>TRAFFICANTI DI ESSERI           DESERTO                 LIBIA</a:t>
            </a:r>
          </a:p>
          <a:p>
            <a:pPr marL="0" indent="0">
              <a:buNone/>
            </a:pPr>
            <a:r>
              <a:rPr lang="it-IT" b="1" dirty="0"/>
              <a:t>UMANI</a:t>
            </a:r>
          </a:p>
        </p:txBody>
      </p:sp>
      <p:sp>
        <p:nvSpPr>
          <p:cNvPr id="6" name="Freccia in giù 5">
            <a:extLst>
              <a:ext uri="{FF2B5EF4-FFF2-40B4-BE49-F238E27FC236}">
                <a16:creationId xmlns:a16="http://schemas.microsoft.com/office/drawing/2014/main" id="{676C7510-CCF7-46C6-B69E-2C418B1F1D23}"/>
              </a:ext>
            </a:extLst>
          </p:cNvPr>
          <p:cNvSpPr/>
          <p:nvPr/>
        </p:nvSpPr>
        <p:spPr>
          <a:xfrm rot="10800000" flipV="1">
            <a:off x="4802740" y="2913412"/>
            <a:ext cx="648519" cy="7024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a:extLst>
              <a:ext uri="{FF2B5EF4-FFF2-40B4-BE49-F238E27FC236}">
                <a16:creationId xmlns:a16="http://schemas.microsoft.com/office/drawing/2014/main" id="{3CE9A0D6-168D-4D70-8B8D-8270BBC2A050}"/>
              </a:ext>
            </a:extLst>
          </p:cNvPr>
          <p:cNvSpPr/>
          <p:nvPr/>
        </p:nvSpPr>
        <p:spPr>
          <a:xfrm rot="2179480" flipH="1">
            <a:off x="3633148" y="4262642"/>
            <a:ext cx="312525" cy="7045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a:extLst>
              <a:ext uri="{FF2B5EF4-FFF2-40B4-BE49-F238E27FC236}">
                <a16:creationId xmlns:a16="http://schemas.microsoft.com/office/drawing/2014/main" id="{5AA0DC1A-F57D-4A4E-A7F9-680EA73A21CB}"/>
              </a:ext>
            </a:extLst>
          </p:cNvPr>
          <p:cNvSpPr/>
          <p:nvPr/>
        </p:nvSpPr>
        <p:spPr>
          <a:xfrm rot="19051761" flipH="1">
            <a:off x="6662845" y="4262116"/>
            <a:ext cx="312525" cy="7045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a:extLst>
              <a:ext uri="{FF2B5EF4-FFF2-40B4-BE49-F238E27FC236}">
                <a16:creationId xmlns:a16="http://schemas.microsoft.com/office/drawing/2014/main" id="{31FEA93C-E4E8-4688-850C-A4FD8C66C898}"/>
              </a:ext>
            </a:extLst>
          </p:cNvPr>
          <p:cNvSpPr/>
          <p:nvPr/>
        </p:nvSpPr>
        <p:spPr>
          <a:xfrm flipH="1">
            <a:off x="5138734" y="4360772"/>
            <a:ext cx="312525" cy="7045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262759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20108F-72A7-4807-B66C-3A370DE12111}"/>
              </a:ext>
            </a:extLst>
          </p:cNvPr>
          <p:cNvSpPr>
            <a:spLocks noGrp="1"/>
          </p:cNvSpPr>
          <p:nvPr>
            <p:ph type="title"/>
          </p:nvPr>
        </p:nvSpPr>
        <p:spPr/>
        <p:txBody>
          <a:bodyPr/>
          <a:lstStyle/>
          <a:p>
            <a:r>
              <a:rPr lang="it-IT" sz="4000" dirty="0">
                <a:latin typeface="Berlin Sans FB Demi" panose="020E0802020502020306" pitchFamily="34" charset="0"/>
              </a:rPr>
              <a:t>Rotte migratorie, viaggi e viaggiatori</a:t>
            </a:r>
            <a:br>
              <a:rPr lang="it-IT" sz="4000" dirty="0">
                <a:latin typeface="Berlin Sans FB Demi" panose="020E0802020502020306" pitchFamily="34" charset="0"/>
              </a:rPr>
            </a:br>
            <a:r>
              <a:rPr lang="it-IT" sz="4000" dirty="0">
                <a:latin typeface="Berlin Sans FB Demi" panose="020E0802020502020306" pitchFamily="34" charset="0"/>
              </a:rPr>
              <a:t>L’ARRIVO IN ITALIA</a:t>
            </a:r>
            <a:endParaRPr lang="it-IT" sz="4000" dirty="0"/>
          </a:p>
        </p:txBody>
      </p:sp>
      <p:sp>
        <p:nvSpPr>
          <p:cNvPr id="3" name="Segnaposto contenuto 2">
            <a:extLst>
              <a:ext uri="{FF2B5EF4-FFF2-40B4-BE49-F238E27FC236}">
                <a16:creationId xmlns:a16="http://schemas.microsoft.com/office/drawing/2014/main" id="{53035990-06AE-4E6E-9412-E5E7B680874D}"/>
              </a:ext>
            </a:extLst>
          </p:cNvPr>
          <p:cNvSpPr>
            <a:spLocks noGrp="1"/>
          </p:cNvSpPr>
          <p:nvPr>
            <p:ph idx="1"/>
          </p:nvPr>
        </p:nvSpPr>
        <p:spPr/>
        <p:txBody>
          <a:bodyPr/>
          <a:lstStyle/>
          <a:p>
            <a:r>
              <a:rPr lang="it-IT" b="1" u="sng" dirty="0"/>
              <a:t>L’ACCOGLIENZA E’ ARTICOLATA IN 3 FASI (d.lgs. 142/2015)</a:t>
            </a:r>
          </a:p>
          <a:p>
            <a:r>
              <a:rPr lang="it-IT" dirty="0"/>
              <a:t> </a:t>
            </a:r>
            <a:r>
              <a:rPr lang="it-IT" b="1" u="sng" dirty="0">
                <a:effectLst>
                  <a:outerShdw blurRad="38100" dist="38100" dir="2700000" algn="tl">
                    <a:srgbClr val="000000">
                      <a:alpha val="43137"/>
                    </a:srgbClr>
                  </a:outerShdw>
                </a:effectLst>
              </a:rPr>
              <a:t>1 ) Centro di Primo Soccorso ed Accoglienza:</a:t>
            </a:r>
          </a:p>
          <a:p>
            <a:r>
              <a:rPr lang="it-IT" dirty="0"/>
              <a:t>Visite mediche</a:t>
            </a:r>
          </a:p>
          <a:p>
            <a:r>
              <a:rPr lang="it-IT" dirty="0"/>
              <a:t>Identificazione dello straniero da parte delle forze dell’ordine</a:t>
            </a:r>
          </a:p>
          <a:p>
            <a:r>
              <a:rPr lang="it-IT" dirty="0"/>
              <a:t>Accertamento della volontà di richiedere la protezione internazionale</a:t>
            </a:r>
          </a:p>
          <a:p>
            <a:r>
              <a:rPr lang="it-IT" dirty="0"/>
              <a:t>Identificazione dei potenziali candidati alla procedura di ricollocazione</a:t>
            </a:r>
          </a:p>
          <a:p>
            <a:r>
              <a:rPr lang="it-IT" b="1" u="sng" dirty="0"/>
              <a:t>Gli hot-spot</a:t>
            </a:r>
            <a:r>
              <a:rPr lang="it-IT" u="sng" dirty="0"/>
              <a:t> aperti sulle coste meridionali: Lampedusa, Pozzallo, Porto Empedocle, Trapani e Taranto. </a:t>
            </a:r>
          </a:p>
          <a:p>
            <a:endParaRPr lang="it-IT" dirty="0"/>
          </a:p>
          <a:p>
            <a:endParaRPr lang="it-IT" dirty="0"/>
          </a:p>
          <a:p>
            <a:endParaRPr lang="it-IT" dirty="0"/>
          </a:p>
        </p:txBody>
      </p:sp>
    </p:spTree>
    <p:extLst>
      <p:ext uri="{BB962C8B-B14F-4D97-AF65-F5344CB8AC3E}">
        <p14:creationId xmlns:p14="http://schemas.microsoft.com/office/powerpoint/2010/main" val="2854469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38D0C6-8EF8-4CC2-A663-F1028FA96C04}"/>
              </a:ext>
            </a:extLst>
          </p:cNvPr>
          <p:cNvSpPr>
            <a:spLocks noGrp="1"/>
          </p:cNvSpPr>
          <p:nvPr>
            <p:ph type="title"/>
          </p:nvPr>
        </p:nvSpPr>
        <p:spPr/>
        <p:txBody>
          <a:bodyPr/>
          <a:lstStyle/>
          <a:p>
            <a:r>
              <a:rPr lang="it-IT" sz="4000" dirty="0">
                <a:latin typeface="Berlin Sans FB Demi" panose="020E0802020502020306" pitchFamily="34" charset="0"/>
              </a:rPr>
              <a:t>Rotte migratorie, viaggi e viaggiatori</a:t>
            </a:r>
            <a:br>
              <a:rPr lang="it-IT" sz="4000" dirty="0">
                <a:latin typeface="Berlin Sans FB Demi" panose="020E0802020502020306" pitchFamily="34" charset="0"/>
              </a:rPr>
            </a:br>
            <a:r>
              <a:rPr lang="it-IT" sz="4000" dirty="0">
                <a:latin typeface="Berlin Sans FB Demi" panose="020E0802020502020306" pitchFamily="34" charset="0"/>
              </a:rPr>
              <a:t>L’ARRIVO IN ITALIA</a:t>
            </a:r>
            <a:endParaRPr lang="it-IT" sz="4000" dirty="0"/>
          </a:p>
        </p:txBody>
      </p:sp>
      <p:sp>
        <p:nvSpPr>
          <p:cNvPr id="3" name="Segnaposto contenuto 2">
            <a:extLst>
              <a:ext uri="{FF2B5EF4-FFF2-40B4-BE49-F238E27FC236}">
                <a16:creationId xmlns:a16="http://schemas.microsoft.com/office/drawing/2014/main" id="{E942A640-050A-4F12-A509-3A404C084409}"/>
              </a:ext>
            </a:extLst>
          </p:cNvPr>
          <p:cNvSpPr>
            <a:spLocks noGrp="1"/>
          </p:cNvSpPr>
          <p:nvPr>
            <p:ph idx="1"/>
          </p:nvPr>
        </p:nvSpPr>
        <p:spPr/>
        <p:txBody>
          <a:bodyPr/>
          <a:lstStyle/>
          <a:p>
            <a:r>
              <a:rPr lang="it-IT" b="1" u="sng" dirty="0"/>
              <a:t>L’ACCOGLIENZA E’ ARTICOLATA IN 3 FASI (d.lgs. 142/2015)</a:t>
            </a:r>
          </a:p>
          <a:p>
            <a:r>
              <a:rPr lang="it-IT" b="1" u="sng" dirty="0"/>
              <a:t>2 ) CENTRI DI ACCOGLIENZA STRAORDINARIA (CAS):</a:t>
            </a:r>
          </a:p>
          <a:p>
            <a:r>
              <a:rPr lang="it-IT" dirty="0"/>
              <a:t>Ci sono ospitati coloro che manifestano l’interesse di richiedere la protezione internazionale e quindi sono RICHIEDENTI ASILO </a:t>
            </a:r>
          </a:p>
          <a:p>
            <a:r>
              <a:rPr lang="it-IT" dirty="0"/>
              <a:t>Attendono che le COMMISSIONI TERRITORIALI esaminino la loro domanda (le procedure e/o l’esaminazione delle richieste richiedono molto tempo)</a:t>
            </a:r>
          </a:p>
          <a:p>
            <a:r>
              <a:rPr lang="it-IT" dirty="0"/>
              <a:t>Svolgono scuola di italiano, volontariato, inserimento ed inclusione sociale a vari livelli </a:t>
            </a:r>
          </a:p>
        </p:txBody>
      </p:sp>
    </p:spTree>
    <p:extLst>
      <p:ext uri="{BB962C8B-B14F-4D97-AF65-F5344CB8AC3E}">
        <p14:creationId xmlns:p14="http://schemas.microsoft.com/office/powerpoint/2010/main" val="2828954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8FCA76-ED1E-4838-B82D-F711A0EACFC7}"/>
              </a:ext>
            </a:extLst>
          </p:cNvPr>
          <p:cNvSpPr>
            <a:spLocks noGrp="1"/>
          </p:cNvSpPr>
          <p:nvPr>
            <p:ph type="title"/>
          </p:nvPr>
        </p:nvSpPr>
        <p:spPr/>
        <p:txBody>
          <a:bodyPr/>
          <a:lstStyle/>
          <a:p>
            <a:r>
              <a:rPr lang="it-IT" sz="4000" dirty="0">
                <a:latin typeface="Berlin Sans FB Demi" panose="020E0802020502020306" pitchFamily="34" charset="0"/>
              </a:rPr>
              <a:t>Rotte migratorie, viaggi e viaggiatori</a:t>
            </a:r>
            <a:br>
              <a:rPr lang="it-IT" sz="4000" dirty="0">
                <a:latin typeface="Berlin Sans FB Demi" panose="020E0802020502020306" pitchFamily="34" charset="0"/>
              </a:rPr>
            </a:br>
            <a:r>
              <a:rPr lang="it-IT" sz="4000" dirty="0">
                <a:latin typeface="Berlin Sans FB Demi" panose="020E0802020502020306" pitchFamily="34" charset="0"/>
              </a:rPr>
              <a:t>L’ARRIVO IN ITALIA</a:t>
            </a:r>
            <a:endParaRPr lang="it-IT" sz="4000" dirty="0"/>
          </a:p>
        </p:txBody>
      </p:sp>
      <p:sp>
        <p:nvSpPr>
          <p:cNvPr id="3" name="Segnaposto contenuto 2">
            <a:extLst>
              <a:ext uri="{FF2B5EF4-FFF2-40B4-BE49-F238E27FC236}">
                <a16:creationId xmlns:a16="http://schemas.microsoft.com/office/drawing/2014/main" id="{EDFBF9BE-F788-4AB7-AE10-AE0C498529BA}"/>
              </a:ext>
            </a:extLst>
          </p:cNvPr>
          <p:cNvSpPr>
            <a:spLocks noGrp="1"/>
          </p:cNvSpPr>
          <p:nvPr>
            <p:ph idx="1"/>
          </p:nvPr>
        </p:nvSpPr>
        <p:spPr/>
        <p:txBody>
          <a:bodyPr/>
          <a:lstStyle/>
          <a:p>
            <a:r>
              <a:rPr lang="it-IT" b="1" u="sng" dirty="0"/>
              <a:t>L’ACCOGLIENZA E’ ARTICOLATA IN 3 FASI (d.lgs. 142/2015):</a:t>
            </a:r>
          </a:p>
          <a:p>
            <a:r>
              <a:rPr lang="it-IT" b="1" u="sng" dirty="0"/>
              <a:t>3) SPRAR (Sistema di protezione richiedenti asilo e rifugiati) Comuni e Ministero dell’interno: (</a:t>
            </a:r>
            <a:r>
              <a:rPr lang="it-IT" b="1" u="sng" dirty="0" err="1"/>
              <a:t>pre</a:t>
            </a:r>
            <a:r>
              <a:rPr lang="it-IT" b="1" u="sng" dirty="0"/>
              <a:t> Decreto Sicurezza novembre 2018)</a:t>
            </a:r>
          </a:p>
          <a:p>
            <a:r>
              <a:rPr lang="it-IT" dirty="0"/>
              <a:t>Nel momento in cui l’istanza è riconosciuta </a:t>
            </a:r>
          </a:p>
          <a:p>
            <a:r>
              <a:rPr lang="it-IT" dirty="0"/>
              <a:t>MOTIVI UMANITARI</a:t>
            </a:r>
          </a:p>
          <a:p>
            <a:r>
              <a:rPr lang="it-IT" dirty="0"/>
              <a:t>PROTEZIONE SUSSIDIARIA</a:t>
            </a:r>
          </a:p>
          <a:p>
            <a:r>
              <a:rPr lang="it-IT" dirty="0"/>
              <a:t>ASILO POLITICO</a:t>
            </a:r>
          </a:p>
          <a:p>
            <a:r>
              <a:rPr lang="it-IT" dirty="0"/>
              <a:t>viene fatta domanda allo SPRAR che è l’ultimo </a:t>
            </a:r>
            <a:r>
              <a:rPr lang="it-IT" i="1" dirty="0"/>
              <a:t>step </a:t>
            </a:r>
            <a:r>
              <a:rPr lang="it-IT" dirty="0"/>
              <a:t>della accoglienza e ha durata complessivi di 6 mesi prorogabile ulteriormente per circostanze motivate </a:t>
            </a:r>
            <a:endParaRPr lang="it-IT" i="1" dirty="0"/>
          </a:p>
          <a:p>
            <a:endParaRPr lang="it-IT" dirty="0"/>
          </a:p>
          <a:p>
            <a:endParaRPr lang="it-IT" dirty="0"/>
          </a:p>
        </p:txBody>
      </p:sp>
    </p:spTree>
    <p:extLst>
      <p:ext uri="{BB962C8B-B14F-4D97-AF65-F5344CB8AC3E}">
        <p14:creationId xmlns:p14="http://schemas.microsoft.com/office/powerpoint/2010/main" val="2219645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BCCCEAD-5C42-4257-89F1-EBDBCBAA3D93}"/>
              </a:ext>
            </a:extLst>
          </p:cNvPr>
          <p:cNvPicPr>
            <a:picLocks noChangeAspect="1"/>
          </p:cNvPicPr>
          <p:nvPr/>
        </p:nvPicPr>
        <p:blipFill>
          <a:blip r:embed="rId2"/>
          <a:stretch>
            <a:fillRect/>
          </a:stretch>
        </p:blipFill>
        <p:spPr>
          <a:xfrm>
            <a:off x="1745673" y="526474"/>
            <a:ext cx="8478981" cy="5638800"/>
          </a:xfrm>
          <a:prstGeom prst="rect">
            <a:avLst/>
          </a:prstGeom>
        </p:spPr>
      </p:pic>
    </p:spTree>
    <p:extLst>
      <p:ext uri="{BB962C8B-B14F-4D97-AF65-F5344CB8AC3E}">
        <p14:creationId xmlns:p14="http://schemas.microsoft.com/office/powerpoint/2010/main" val="1395848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1159913-A333-48B1-993F-3EF9A9141D88}"/>
              </a:ext>
            </a:extLst>
          </p:cNvPr>
          <p:cNvPicPr>
            <a:picLocks noChangeAspect="1"/>
          </p:cNvPicPr>
          <p:nvPr/>
        </p:nvPicPr>
        <p:blipFill>
          <a:blip r:embed="rId2"/>
          <a:stretch>
            <a:fillRect/>
          </a:stretch>
        </p:blipFill>
        <p:spPr>
          <a:xfrm>
            <a:off x="2667000" y="138545"/>
            <a:ext cx="6858000" cy="6719455"/>
          </a:xfrm>
          <a:prstGeom prst="rect">
            <a:avLst/>
          </a:prstGeom>
        </p:spPr>
      </p:pic>
    </p:spTree>
    <p:extLst>
      <p:ext uri="{BB962C8B-B14F-4D97-AF65-F5344CB8AC3E}">
        <p14:creationId xmlns:p14="http://schemas.microsoft.com/office/powerpoint/2010/main" val="2824288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682FE2-D232-4941-8EA1-D82B964039D9}"/>
              </a:ext>
            </a:extLst>
          </p:cNvPr>
          <p:cNvSpPr>
            <a:spLocks noGrp="1"/>
          </p:cNvSpPr>
          <p:nvPr>
            <p:ph type="title"/>
          </p:nvPr>
        </p:nvSpPr>
        <p:spPr/>
        <p:txBody>
          <a:bodyPr/>
          <a:lstStyle/>
          <a:p>
            <a:r>
              <a:rPr lang="it-IT" sz="4000" dirty="0">
                <a:latin typeface="Berlin Sans FB Demi" panose="020E0802020502020306" pitchFamily="34" charset="0"/>
              </a:rPr>
              <a:t>Rotte migratorie, viaggi e viaggiatori</a:t>
            </a:r>
            <a:br>
              <a:rPr lang="it-IT" sz="4000" dirty="0">
                <a:latin typeface="Berlin Sans FB Demi" panose="020E0802020502020306" pitchFamily="34" charset="0"/>
              </a:rPr>
            </a:br>
            <a:r>
              <a:rPr lang="it-IT" sz="4000" dirty="0">
                <a:latin typeface="Berlin Sans FB Demi" panose="020E0802020502020306" pitchFamily="34" charset="0"/>
              </a:rPr>
              <a:t>I DATI </a:t>
            </a:r>
            <a:endParaRPr lang="it-IT" sz="4000" dirty="0"/>
          </a:p>
        </p:txBody>
      </p:sp>
      <p:sp>
        <p:nvSpPr>
          <p:cNvPr id="3" name="Segnaposto testo 2">
            <a:extLst>
              <a:ext uri="{FF2B5EF4-FFF2-40B4-BE49-F238E27FC236}">
                <a16:creationId xmlns:a16="http://schemas.microsoft.com/office/drawing/2014/main" id="{7B1C2950-E5D6-41E9-AA2A-98AB0C37B208}"/>
              </a:ext>
            </a:extLst>
          </p:cNvPr>
          <p:cNvSpPr>
            <a:spLocks noGrp="1"/>
          </p:cNvSpPr>
          <p:nvPr>
            <p:ph type="body" idx="1"/>
          </p:nvPr>
        </p:nvSpPr>
        <p:spPr/>
        <p:txBody>
          <a:bodyPr/>
          <a:lstStyle/>
          <a:p>
            <a:r>
              <a:rPr lang="it-IT" dirty="0"/>
              <a:t>SBARCHI</a:t>
            </a:r>
          </a:p>
        </p:txBody>
      </p:sp>
      <p:sp>
        <p:nvSpPr>
          <p:cNvPr id="4" name="Segnaposto testo 3">
            <a:extLst>
              <a:ext uri="{FF2B5EF4-FFF2-40B4-BE49-F238E27FC236}">
                <a16:creationId xmlns:a16="http://schemas.microsoft.com/office/drawing/2014/main" id="{8008571E-AA9D-4CD2-BF2B-0ED77866E60F}"/>
              </a:ext>
            </a:extLst>
          </p:cNvPr>
          <p:cNvSpPr>
            <a:spLocks noGrp="1"/>
          </p:cNvSpPr>
          <p:nvPr>
            <p:ph type="body" sz="half" idx="15"/>
          </p:nvPr>
        </p:nvSpPr>
        <p:spPr>
          <a:xfrm>
            <a:off x="652463" y="2666999"/>
            <a:ext cx="2927350" cy="3054927"/>
          </a:xfrm>
        </p:spPr>
        <p:txBody>
          <a:bodyPr>
            <a:noAutofit/>
          </a:bodyPr>
          <a:lstStyle/>
          <a:p>
            <a:r>
              <a:rPr lang="it-IT" sz="2000" dirty="0"/>
              <a:t>Secondo i dati </a:t>
            </a:r>
            <a:r>
              <a:rPr lang="it-IT" sz="2000" dirty="0" err="1"/>
              <a:t>Unhcr</a:t>
            </a:r>
            <a:r>
              <a:rPr lang="it-IT" sz="2000" dirty="0"/>
              <a:t>, </a:t>
            </a:r>
            <a:r>
              <a:rPr lang="it-IT" sz="2000" b="1" dirty="0"/>
              <a:t>tra il 1 gennaio e il 28 febbraio 2018 sono sbarcate in Italia 5.258 persone</a:t>
            </a:r>
            <a:r>
              <a:rPr lang="it-IT" sz="2000" dirty="0"/>
              <a:t>. Nei primi due mesi del 2017 erano arrivate in Italia 13.439 persone, il calo è quindi del 61%.</a:t>
            </a:r>
          </a:p>
        </p:txBody>
      </p:sp>
      <p:sp>
        <p:nvSpPr>
          <p:cNvPr id="5" name="Segnaposto testo 4">
            <a:extLst>
              <a:ext uri="{FF2B5EF4-FFF2-40B4-BE49-F238E27FC236}">
                <a16:creationId xmlns:a16="http://schemas.microsoft.com/office/drawing/2014/main" id="{BD9A7C01-8E8B-4AB6-A5DC-66DEC1942ED8}"/>
              </a:ext>
            </a:extLst>
          </p:cNvPr>
          <p:cNvSpPr>
            <a:spLocks noGrp="1"/>
          </p:cNvSpPr>
          <p:nvPr>
            <p:ph type="body" sz="quarter" idx="3"/>
          </p:nvPr>
        </p:nvSpPr>
        <p:spPr/>
        <p:txBody>
          <a:bodyPr/>
          <a:lstStyle/>
          <a:p>
            <a:r>
              <a:rPr lang="it-IT" dirty="0"/>
              <a:t>PAESI DI PROVENIENZA</a:t>
            </a:r>
          </a:p>
        </p:txBody>
      </p:sp>
      <p:sp>
        <p:nvSpPr>
          <p:cNvPr id="6" name="Segnaposto testo 5">
            <a:extLst>
              <a:ext uri="{FF2B5EF4-FFF2-40B4-BE49-F238E27FC236}">
                <a16:creationId xmlns:a16="http://schemas.microsoft.com/office/drawing/2014/main" id="{21D14ED8-D17B-4D57-8912-6815AC488877}"/>
              </a:ext>
            </a:extLst>
          </p:cNvPr>
          <p:cNvSpPr>
            <a:spLocks noGrp="1"/>
          </p:cNvSpPr>
          <p:nvPr>
            <p:ph type="body" sz="half" idx="16"/>
          </p:nvPr>
        </p:nvSpPr>
        <p:spPr/>
        <p:txBody>
          <a:bodyPr>
            <a:noAutofit/>
          </a:bodyPr>
          <a:lstStyle/>
          <a:p>
            <a:r>
              <a:rPr lang="it-IT" sz="2000" dirty="0"/>
              <a:t>Tra i paesi di provenienza (dato aggiornato al 31 gennaio 2018) </a:t>
            </a:r>
            <a:r>
              <a:rPr lang="it-IT" sz="2000" b="1" dirty="0"/>
              <a:t>il più rappresentato è l’Eritrea</a:t>
            </a:r>
            <a:r>
              <a:rPr lang="it-IT" sz="2000" dirty="0"/>
              <a:t> (28% delle persone arrivate) seguito da Tunisia (15%), Pakistan (7%) e, sotto il 5%, Nigeria, Libia, Costa d’Avorio, Senegal.</a:t>
            </a:r>
          </a:p>
        </p:txBody>
      </p:sp>
      <p:sp>
        <p:nvSpPr>
          <p:cNvPr id="7" name="Segnaposto testo 6">
            <a:extLst>
              <a:ext uri="{FF2B5EF4-FFF2-40B4-BE49-F238E27FC236}">
                <a16:creationId xmlns:a16="http://schemas.microsoft.com/office/drawing/2014/main" id="{EC8AA097-208C-454E-9448-F4734AB3C90A}"/>
              </a:ext>
            </a:extLst>
          </p:cNvPr>
          <p:cNvSpPr>
            <a:spLocks noGrp="1"/>
          </p:cNvSpPr>
          <p:nvPr>
            <p:ph type="body" sz="quarter" idx="13"/>
          </p:nvPr>
        </p:nvSpPr>
        <p:spPr/>
        <p:txBody>
          <a:bodyPr/>
          <a:lstStyle/>
          <a:p>
            <a:r>
              <a:rPr lang="it-IT" dirty="0"/>
              <a:t>DOVE ARRIVANO</a:t>
            </a:r>
          </a:p>
        </p:txBody>
      </p:sp>
      <p:sp>
        <p:nvSpPr>
          <p:cNvPr id="8" name="Segnaposto testo 7">
            <a:extLst>
              <a:ext uri="{FF2B5EF4-FFF2-40B4-BE49-F238E27FC236}">
                <a16:creationId xmlns:a16="http://schemas.microsoft.com/office/drawing/2014/main" id="{DE9A9C58-8F04-417F-A527-BFB6B7A916A0}"/>
              </a:ext>
            </a:extLst>
          </p:cNvPr>
          <p:cNvSpPr>
            <a:spLocks noGrp="1"/>
          </p:cNvSpPr>
          <p:nvPr>
            <p:ph type="body" sz="half" idx="17"/>
          </p:nvPr>
        </p:nvSpPr>
        <p:spPr/>
        <p:txBody>
          <a:bodyPr>
            <a:noAutofit/>
          </a:bodyPr>
          <a:lstStyle/>
          <a:p>
            <a:r>
              <a:rPr lang="it-IT" sz="1800" dirty="0"/>
              <a:t>La gran parte dei migranti sbarca nei porti della Sicilia (il 92%), la restante parte approda tra Calabria e Sardegna. Il 67% delle persone arrivate sulle coste italiane (dato aggiornato al 31 gennaio 2018) è di sesso maschile, le donne sono il 14%, i minori il 19% – in gran parte non accompagnati.</a:t>
            </a:r>
          </a:p>
        </p:txBody>
      </p:sp>
    </p:spTree>
    <p:extLst>
      <p:ext uri="{BB962C8B-B14F-4D97-AF65-F5344CB8AC3E}">
        <p14:creationId xmlns:p14="http://schemas.microsoft.com/office/powerpoint/2010/main" val="105126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8D3EAF-C207-4530-9C7F-C50411115ABC}"/>
              </a:ext>
            </a:extLst>
          </p:cNvPr>
          <p:cNvSpPr>
            <a:spLocks noGrp="1"/>
          </p:cNvSpPr>
          <p:nvPr>
            <p:ph type="title"/>
          </p:nvPr>
        </p:nvSpPr>
        <p:spPr/>
        <p:txBody>
          <a:bodyPr/>
          <a:lstStyle/>
          <a:p>
            <a:r>
              <a:rPr lang="it-IT" sz="4000" dirty="0">
                <a:latin typeface="Berlin Sans FB Demi" panose="020E0802020502020306" pitchFamily="34" charset="0"/>
              </a:rPr>
              <a:t>Rotte migratorie, viaggi e viaggiatori</a:t>
            </a:r>
            <a:br>
              <a:rPr lang="it-IT" sz="4000" dirty="0">
                <a:latin typeface="Berlin Sans FB Demi" panose="020E0802020502020306" pitchFamily="34" charset="0"/>
              </a:rPr>
            </a:br>
            <a:r>
              <a:rPr lang="it-IT" sz="4000" dirty="0">
                <a:latin typeface="Berlin Sans FB Demi" panose="020E0802020502020306" pitchFamily="34" charset="0"/>
              </a:rPr>
              <a:t>LE FONTI E L’INFORMAZIONE</a:t>
            </a:r>
            <a:endParaRPr lang="it-IT" sz="4000" dirty="0"/>
          </a:p>
        </p:txBody>
      </p:sp>
      <p:sp>
        <p:nvSpPr>
          <p:cNvPr id="3" name="Segnaposto contenuto 2">
            <a:extLst>
              <a:ext uri="{FF2B5EF4-FFF2-40B4-BE49-F238E27FC236}">
                <a16:creationId xmlns:a16="http://schemas.microsoft.com/office/drawing/2014/main" id="{E5CEAB79-07D9-48B8-87C2-687D5497561E}"/>
              </a:ext>
            </a:extLst>
          </p:cNvPr>
          <p:cNvSpPr>
            <a:spLocks noGrp="1"/>
          </p:cNvSpPr>
          <p:nvPr>
            <p:ph idx="1"/>
          </p:nvPr>
        </p:nvSpPr>
        <p:spPr/>
        <p:txBody>
          <a:bodyPr/>
          <a:lstStyle/>
          <a:p>
            <a:r>
              <a:rPr lang="it-IT" b="1" dirty="0"/>
              <a:t>UNHCR</a:t>
            </a:r>
            <a:r>
              <a:rPr lang="it-IT" dirty="0"/>
              <a:t> (Alto Commissariamento per le Nazioni Unite)</a:t>
            </a:r>
          </a:p>
          <a:p>
            <a:r>
              <a:rPr lang="it-IT" b="1" dirty="0"/>
              <a:t>OIM </a:t>
            </a:r>
            <a:r>
              <a:rPr lang="it-IT" dirty="0"/>
              <a:t>(Organizzazione Mondiale per le Migrazioni)</a:t>
            </a:r>
          </a:p>
          <a:p>
            <a:r>
              <a:rPr lang="it-IT" dirty="0"/>
              <a:t>ISTAT</a:t>
            </a:r>
          </a:p>
          <a:p>
            <a:r>
              <a:rPr lang="it-IT" dirty="0"/>
              <a:t>FONDAZIONE MIGRANTES (www.migrantesonline.it)</a:t>
            </a:r>
          </a:p>
          <a:p>
            <a:r>
              <a:rPr lang="it-IT" dirty="0"/>
              <a:t>CARITAS</a:t>
            </a:r>
          </a:p>
          <a:p>
            <a:r>
              <a:rPr lang="it-IT" dirty="0"/>
              <a:t>OPEN MIGRATION.ORG</a:t>
            </a:r>
          </a:p>
        </p:txBody>
      </p:sp>
    </p:spTree>
    <p:extLst>
      <p:ext uri="{BB962C8B-B14F-4D97-AF65-F5344CB8AC3E}">
        <p14:creationId xmlns:p14="http://schemas.microsoft.com/office/powerpoint/2010/main" val="1061669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95DE53-7C44-4AC1-980E-FA741542DD3B}"/>
              </a:ext>
            </a:extLst>
          </p:cNvPr>
          <p:cNvSpPr>
            <a:spLocks noGrp="1"/>
          </p:cNvSpPr>
          <p:nvPr>
            <p:ph type="title"/>
          </p:nvPr>
        </p:nvSpPr>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dirty="0">
                <a:latin typeface="Berlin Sans FB Demi" panose="020E0802020502020306" pitchFamily="34" charset="0"/>
              </a:rPr>
              <a:t>GUARDARSI NEGLI OCCHI</a:t>
            </a:r>
            <a:endParaRPr lang="it-IT" dirty="0"/>
          </a:p>
        </p:txBody>
      </p:sp>
      <p:sp>
        <p:nvSpPr>
          <p:cNvPr id="3" name="Segnaposto contenuto 2">
            <a:extLst>
              <a:ext uri="{FF2B5EF4-FFF2-40B4-BE49-F238E27FC236}">
                <a16:creationId xmlns:a16="http://schemas.microsoft.com/office/drawing/2014/main" id="{4D8DE505-7E44-4A40-81AB-0F6A3D19A3D5}"/>
              </a:ext>
            </a:extLst>
          </p:cNvPr>
          <p:cNvSpPr>
            <a:spLocks noGrp="1"/>
          </p:cNvSpPr>
          <p:nvPr>
            <p:ph idx="1"/>
          </p:nvPr>
        </p:nvSpPr>
        <p:spPr/>
        <p:txBody>
          <a:bodyPr/>
          <a:lstStyle/>
          <a:p>
            <a:r>
              <a:rPr lang="it-IT" dirty="0"/>
              <a:t>Quattro minuti di contatto visivo portano due persone a legare tra loro più di qualsiasi altra cosa. Amnesty International Polonia ha realizzato un esperimento basandosi sulla nota tesi elaborata nel 1997 dallo psicologo Arthur Aron. Nella clip, alcuni profughi arrivati recentemente dalla Somalia e dalla Siria si incontrano per la prima volta con alcuni europei del Belgio, dell'Italia, della Germania, della Polonia e del Regno Unito in un magazzino nei pressi del Checkpoint Charlie, il famoso posto di blocco tra le due Berlino durante la Guerra fredda. Si siedono uno di fronte all'altro e poi aprono gli occhi</a:t>
            </a:r>
          </a:p>
          <a:p>
            <a:pPr marL="0" indent="0">
              <a:buNone/>
            </a:pPr>
            <a:r>
              <a:rPr lang="it-IT" dirty="0">
                <a:hlinkClick r:id="rId2"/>
              </a:rPr>
              <a:t>https://youtu.be/f7XhrXUoD6U</a:t>
            </a:r>
            <a:endParaRPr lang="it-IT" dirty="0"/>
          </a:p>
        </p:txBody>
      </p:sp>
    </p:spTree>
    <p:extLst>
      <p:ext uri="{BB962C8B-B14F-4D97-AF65-F5344CB8AC3E}">
        <p14:creationId xmlns:p14="http://schemas.microsoft.com/office/powerpoint/2010/main" val="3182500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C2E32A-2DCC-4749-B738-5A5B348780F2}"/>
              </a:ext>
            </a:extLst>
          </p:cNvPr>
          <p:cNvSpPr>
            <a:spLocks noGrp="1"/>
          </p:cNvSpPr>
          <p:nvPr>
            <p:ph type="title"/>
          </p:nvPr>
        </p:nvSpPr>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dirty="0">
                <a:latin typeface="Berlin Sans FB Demi" panose="020E0802020502020306" pitchFamily="34" charset="0"/>
              </a:rPr>
              <a:t>CONCLUSIONI</a:t>
            </a:r>
            <a:endParaRPr lang="it-IT" dirty="0"/>
          </a:p>
        </p:txBody>
      </p:sp>
      <p:sp>
        <p:nvSpPr>
          <p:cNvPr id="3" name="Segnaposto contenuto 2">
            <a:extLst>
              <a:ext uri="{FF2B5EF4-FFF2-40B4-BE49-F238E27FC236}">
                <a16:creationId xmlns:a16="http://schemas.microsoft.com/office/drawing/2014/main" id="{09BE05A9-50AD-4EDA-B8CE-8FE0545FB64E}"/>
              </a:ext>
            </a:extLst>
          </p:cNvPr>
          <p:cNvSpPr>
            <a:spLocks noGrp="1"/>
          </p:cNvSpPr>
          <p:nvPr>
            <p:ph idx="1"/>
          </p:nvPr>
        </p:nvSpPr>
        <p:spPr>
          <a:xfrm>
            <a:off x="0" y="2052918"/>
            <a:ext cx="11956473" cy="4195481"/>
          </a:xfrm>
        </p:spPr>
        <p:txBody>
          <a:bodyPr>
            <a:normAutofit fontScale="85000" lnSpcReduction="10000"/>
          </a:bodyPr>
          <a:lstStyle/>
          <a:p>
            <a:pPr marL="0" indent="0">
              <a:buNone/>
            </a:pPr>
            <a:endParaRPr lang="it-IT" dirty="0"/>
          </a:p>
          <a:p>
            <a:pPr marL="0" indent="0">
              <a:buNone/>
            </a:pPr>
            <a:endParaRPr lang="it-IT" dirty="0"/>
          </a:p>
          <a:p>
            <a:pPr marL="0" indent="0">
              <a:buNone/>
            </a:pPr>
            <a:endParaRPr lang="it-IT" dirty="0"/>
          </a:p>
          <a:p>
            <a:pPr marL="0" indent="0">
              <a:buNone/>
            </a:pPr>
            <a:r>
              <a:rPr lang="it-IT" sz="5400" dirty="0">
                <a:solidFill>
                  <a:srgbClr val="0070C0"/>
                </a:solidFill>
                <a:latin typeface="Copperplate Gothic Bold" panose="020B0604020202020204" pitchFamily="34" charset="0"/>
              </a:rPr>
              <a:t>CHE COSA VOGLIAMO DAL NOSTRO </a:t>
            </a:r>
          </a:p>
          <a:p>
            <a:pPr marL="0" indent="0">
              <a:buNone/>
            </a:pPr>
            <a:endParaRPr lang="it-IT" sz="5400" dirty="0">
              <a:solidFill>
                <a:srgbClr val="0070C0"/>
              </a:solidFill>
              <a:latin typeface="Copperplate Gothic Bold" panose="020B0604020202020204" pitchFamily="34" charset="0"/>
            </a:endParaRPr>
          </a:p>
          <a:p>
            <a:pPr marL="0" indent="0">
              <a:buNone/>
            </a:pPr>
            <a:endParaRPr lang="it-IT" sz="5400" dirty="0">
              <a:solidFill>
                <a:srgbClr val="0070C0"/>
              </a:solidFill>
              <a:latin typeface="Copperplate Gothic Bold" panose="020B0604020202020204" pitchFamily="34" charset="0"/>
            </a:endParaRPr>
          </a:p>
          <a:p>
            <a:pPr marL="0" indent="0">
              <a:buNone/>
            </a:pPr>
            <a:r>
              <a:rPr lang="it-IT" sz="5400" dirty="0">
                <a:solidFill>
                  <a:srgbClr val="0070C0"/>
                </a:solidFill>
                <a:latin typeface="Copperplate Gothic Bold" panose="020B0604020202020204" pitchFamily="34" charset="0"/>
              </a:rPr>
              <a:t>                           FUTURO</a:t>
            </a:r>
          </a:p>
        </p:txBody>
      </p:sp>
    </p:spTree>
    <p:extLst>
      <p:ext uri="{BB962C8B-B14F-4D97-AF65-F5344CB8AC3E}">
        <p14:creationId xmlns:p14="http://schemas.microsoft.com/office/powerpoint/2010/main" val="261285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AD26D7-6E6F-4F63-BE80-481239200441}"/>
              </a:ext>
            </a:extLst>
          </p:cNvPr>
          <p:cNvSpPr>
            <a:spLocks noGrp="1"/>
          </p:cNvSpPr>
          <p:nvPr>
            <p:ph type="title"/>
          </p:nvPr>
        </p:nvSpPr>
        <p:spPr/>
        <p:txBody>
          <a:bodyPr/>
          <a:lstStyle/>
          <a:p>
            <a:br>
              <a:rPr lang="it-IT" dirty="0">
                <a:latin typeface="Berlin Sans FB Demi" panose="020E0802020502020306" pitchFamily="34" charset="0"/>
              </a:rPr>
            </a:br>
            <a:r>
              <a:rPr lang="it-IT" dirty="0">
                <a:latin typeface="Berlin Sans FB Demi" panose="020E0802020502020306" pitchFamily="34" charset="0"/>
              </a:rPr>
              <a:t>Rotte migratorie, viaggi e viaggiatori</a:t>
            </a:r>
            <a:endParaRPr lang="it-IT" dirty="0"/>
          </a:p>
        </p:txBody>
      </p:sp>
      <p:sp>
        <p:nvSpPr>
          <p:cNvPr id="3" name="Segnaposto contenuto 2">
            <a:extLst>
              <a:ext uri="{FF2B5EF4-FFF2-40B4-BE49-F238E27FC236}">
                <a16:creationId xmlns:a16="http://schemas.microsoft.com/office/drawing/2014/main" id="{9EDE2809-3251-4EF7-BFA1-DB440E70612E}"/>
              </a:ext>
            </a:extLst>
          </p:cNvPr>
          <p:cNvSpPr>
            <a:spLocks noGrp="1"/>
          </p:cNvSpPr>
          <p:nvPr>
            <p:ph idx="1"/>
          </p:nvPr>
        </p:nvSpPr>
        <p:spPr/>
        <p:txBody>
          <a:bodyPr/>
          <a:lstStyle/>
          <a:p>
            <a:r>
              <a:rPr lang="it-IT" b="1" dirty="0">
                <a:effectLst>
                  <a:outerShdw blurRad="38100" dist="38100" dir="2700000" algn="tl">
                    <a:srgbClr val="000000">
                      <a:alpha val="43137"/>
                    </a:srgbClr>
                  </a:outerShdw>
                </a:effectLst>
              </a:rPr>
              <a:t>LA MIGRAZIONE</a:t>
            </a:r>
            <a:r>
              <a:rPr lang="it-IT" dirty="0">
                <a:effectLst>
                  <a:outerShdw blurRad="38100" dist="38100" dir="2700000" algn="tl">
                    <a:srgbClr val="000000">
                      <a:alpha val="43137"/>
                    </a:srgbClr>
                  </a:outerShdw>
                </a:effectLst>
              </a:rPr>
              <a:t>: </a:t>
            </a:r>
          </a:p>
          <a:p>
            <a:pPr marL="0" indent="0">
              <a:buNone/>
            </a:pPr>
            <a:endParaRPr lang="it-IT" dirty="0"/>
          </a:p>
          <a:p>
            <a:pPr marL="0" indent="0">
              <a:buNone/>
            </a:pPr>
            <a:r>
              <a:rPr lang="it-IT" dirty="0"/>
              <a:t>Spostamento di una o più persone sia attraverso una frontiera internazionale (MIGRAZIONE INTERNAZIONALE) sia all’interno del proprio paese (MIGRAZIONE INTERNA), per più di un anno, indipendentemente dalle cause, volontarie o involontarie, e dai mezzi regolari o irregolari, usati per la migrazione.</a:t>
            </a:r>
          </a:p>
        </p:txBody>
      </p:sp>
    </p:spTree>
    <p:extLst>
      <p:ext uri="{BB962C8B-B14F-4D97-AF65-F5344CB8AC3E}">
        <p14:creationId xmlns:p14="http://schemas.microsoft.com/office/powerpoint/2010/main" val="4052302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EA6D5C-11A0-4919-85F6-0C3AE4A9E4D3}"/>
              </a:ext>
            </a:extLst>
          </p:cNvPr>
          <p:cNvSpPr>
            <a:spLocks noGrp="1"/>
          </p:cNvSpPr>
          <p:nvPr>
            <p:ph type="title"/>
          </p:nvPr>
        </p:nvSpPr>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dirty="0">
                <a:latin typeface="Berlin Sans FB Demi" panose="020E0802020502020306" pitchFamily="34" charset="0"/>
              </a:rPr>
              <a:t>CONCLUSIONI</a:t>
            </a:r>
            <a:endParaRPr lang="it-IT" dirty="0"/>
          </a:p>
        </p:txBody>
      </p:sp>
      <p:sp>
        <p:nvSpPr>
          <p:cNvPr id="3" name="Segnaposto contenuto 2">
            <a:extLst>
              <a:ext uri="{FF2B5EF4-FFF2-40B4-BE49-F238E27FC236}">
                <a16:creationId xmlns:a16="http://schemas.microsoft.com/office/drawing/2014/main" id="{51D51BEE-12CF-427C-9AF7-E272F9D0A0E1}"/>
              </a:ext>
            </a:extLst>
          </p:cNvPr>
          <p:cNvSpPr>
            <a:spLocks noGrp="1"/>
          </p:cNvSpPr>
          <p:nvPr>
            <p:ph idx="1"/>
          </p:nvPr>
        </p:nvSpPr>
        <p:spPr/>
        <p:txBody>
          <a:bodyPr/>
          <a:lstStyle/>
          <a:p>
            <a:pPr marL="0" indent="0">
              <a:buNone/>
            </a:pPr>
            <a:endParaRPr lang="it-IT" dirty="0"/>
          </a:p>
          <a:p>
            <a:pPr marL="0" indent="0">
              <a:buNone/>
            </a:pPr>
            <a:endParaRPr lang="it-IT" dirty="0"/>
          </a:p>
          <a:p>
            <a:endParaRPr lang="it-IT" sz="2400" b="1" dirty="0"/>
          </a:p>
          <a:p>
            <a:pPr marL="0" indent="0">
              <a:buNone/>
            </a:pPr>
            <a:endParaRPr lang="it-IT" sz="2400" b="1" dirty="0"/>
          </a:p>
        </p:txBody>
      </p:sp>
      <p:pic>
        <p:nvPicPr>
          <p:cNvPr id="5" name="Immagine 4">
            <a:extLst>
              <a:ext uri="{FF2B5EF4-FFF2-40B4-BE49-F238E27FC236}">
                <a16:creationId xmlns:a16="http://schemas.microsoft.com/office/drawing/2014/main" id="{928173D0-7DA3-484B-8F41-C20B9B053F75}"/>
              </a:ext>
            </a:extLst>
          </p:cNvPr>
          <p:cNvPicPr>
            <a:picLocks noChangeAspect="1"/>
          </p:cNvPicPr>
          <p:nvPr/>
        </p:nvPicPr>
        <p:blipFill>
          <a:blip r:embed="rId2"/>
          <a:stretch>
            <a:fillRect/>
          </a:stretch>
        </p:blipFill>
        <p:spPr>
          <a:xfrm>
            <a:off x="3908714" y="1853248"/>
            <a:ext cx="4762500" cy="4762500"/>
          </a:xfrm>
          <a:prstGeom prst="rect">
            <a:avLst/>
          </a:prstGeom>
        </p:spPr>
      </p:pic>
    </p:spTree>
    <p:extLst>
      <p:ext uri="{BB962C8B-B14F-4D97-AF65-F5344CB8AC3E}">
        <p14:creationId xmlns:p14="http://schemas.microsoft.com/office/powerpoint/2010/main" val="18275454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4DAAA1-6768-4109-8ED0-40C04D10B073}"/>
              </a:ext>
            </a:extLst>
          </p:cNvPr>
          <p:cNvSpPr>
            <a:spLocks noGrp="1"/>
          </p:cNvSpPr>
          <p:nvPr>
            <p:ph type="title"/>
          </p:nvPr>
        </p:nvSpPr>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dirty="0">
                <a:latin typeface="Berlin Sans FB Demi" panose="020E0802020502020306" pitchFamily="34" charset="0"/>
              </a:rPr>
              <a:t>CONCLUSIONI</a:t>
            </a:r>
            <a:endParaRPr lang="it-IT" dirty="0"/>
          </a:p>
        </p:txBody>
      </p:sp>
      <p:sp>
        <p:nvSpPr>
          <p:cNvPr id="3" name="Segnaposto contenuto 2">
            <a:extLst>
              <a:ext uri="{FF2B5EF4-FFF2-40B4-BE49-F238E27FC236}">
                <a16:creationId xmlns:a16="http://schemas.microsoft.com/office/drawing/2014/main" id="{018FEA78-D0E8-4F49-95CF-0A1353702421}"/>
              </a:ext>
            </a:extLst>
          </p:cNvPr>
          <p:cNvSpPr>
            <a:spLocks noGrp="1"/>
          </p:cNvSpPr>
          <p:nvPr>
            <p:ph idx="1"/>
          </p:nvPr>
        </p:nvSpPr>
        <p:spPr>
          <a:xfrm>
            <a:off x="645132" y="1853248"/>
            <a:ext cx="10272250" cy="5004752"/>
          </a:xfrm>
        </p:spPr>
        <p:txBody>
          <a:bodyPr>
            <a:normAutofit/>
          </a:bodyPr>
          <a:lstStyle/>
          <a:p>
            <a:pPr marL="0" indent="0">
              <a:buNone/>
            </a:pPr>
            <a:r>
              <a:rPr lang="it-IT" sz="2400" b="1" dirty="0">
                <a:solidFill>
                  <a:srgbClr val="002060"/>
                </a:solidFill>
              </a:rPr>
              <a:t>UNA SOCIETA’ PACIFICA O CONFLITTUALE? </a:t>
            </a:r>
          </a:p>
          <a:p>
            <a:endParaRPr lang="it-IT" b="1" dirty="0"/>
          </a:p>
          <a:p>
            <a:pPr marL="0" indent="0">
              <a:buNone/>
            </a:pPr>
            <a:endParaRPr lang="it-IT" dirty="0"/>
          </a:p>
          <a:p>
            <a:endParaRPr lang="it-IT" dirty="0"/>
          </a:p>
          <a:p>
            <a:pPr marL="0" indent="0">
              <a:buNone/>
            </a:pPr>
            <a:endParaRPr lang="it-IT" dirty="0"/>
          </a:p>
          <a:p>
            <a:endParaRPr lang="it-IT" sz="4800" dirty="0"/>
          </a:p>
          <a:p>
            <a:endParaRPr lang="it-IT" sz="4800" dirty="0"/>
          </a:p>
          <a:p>
            <a:pPr marL="0" indent="0">
              <a:buNone/>
            </a:pPr>
            <a:r>
              <a:rPr lang="it-IT" sz="4800" dirty="0"/>
              <a:t>A NOI LA SCELTA…. </a:t>
            </a:r>
            <a:r>
              <a:rPr lang="it-IT" sz="5400" dirty="0"/>
              <a:t>..</a:t>
            </a:r>
          </a:p>
        </p:txBody>
      </p:sp>
      <p:pic>
        <p:nvPicPr>
          <p:cNvPr id="4" name="Immagine 3">
            <a:extLst>
              <a:ext uri="{FF2B5EF4-FFF2-40B4-BE49-F238E27FC236}">
                <a16:creationId xmlns:a16="http://schemas.microsoft.com/office/drawing/2014/main" id="{13266E30-226C-41C8-B498-C5919F568EEF}"/>
              </a:ext>
            </a:extLst>
          </p:cNvPr>
          <p:cNvPicPr>
            <a:picLocks noChangeAspect="1"/>
          </p:cNvPicPr>
          <p:nvPr/>
        </p:nvPicPr>
        <p:blipFill>
          <a:blip r:embed="rId2"/>
          <a:stretch>
            <a:fillRect/>
          </a:stretch>
        </p:blipFill>
        <p:spPr>
          <a:xfrm>
            <a:off x="5641368" y="2743199"/>
            <a:ext cx="5905500" cy="3440409"/>
          </a:xfrm>
          <a:prstGeom prst="rect">
            <a:avLst/>
          </a:prstGeom>
        </p:spPr>
      </p:pic>
    </p:spTree>
    <p:extLst>
      <p:ext uri="{BB962C8B-B14F-4D97-AF65-F5344CB8AC3E}">
        <p14:creationId xmlns:p14="http://schemas.microsoft.com/office/powerpoint/2010/main" val="1707724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3C2897-805F-45A2-BDE5-577D8F1386C0}"/>
              </a:ext>
            </a:extLst>
          </p:cNvPr>
          <p:cNvSpPr>
            <a:spLocks noGrp="1"/>
          </p:cNvSpPr>
          <p:nvPr>
            <p:ph type="title"/>
          </p:nvPr>
        </p:nvSpPr>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dirty="0">
                <a:latin typeface="Berlin Sans FB Demi" panose="020E0802020502020306" pitchFamily="34" charset="0"/>
              </a:rPr>
              <a:t>CONCLUSIONI</a:t>
            </a:r>
            <a:endParaRPr lang="it-IT" dirty="0"/>
          </a:p>
        </p:txBody>
      </p:sp>
      <p:sp>
        <p:nvSpPr>
          <p:cNvPr id="3" name="Segnaposto contenuto 2">
            <a:extLst>
              <a:ext uri="{FF2B5EF4-FFF2-40B4-BE49-F238E27FC236}">
                <a16:creationId xmlns:a16="http://schemas.microsoft.com/office/drawing/2014/main" id="{23186DF6-9BCA-4A57-8BCF-061800B82919}"/>
              </a:ext>
            </a:extLst>
          </p:cNvPr>
          <p:cNvSpPr>
            <a:spLocks noGrp="1"/>
          </p:cNvSpPr>
          <p:nvPr>
            <p:ph idx="1"/>
          </p:nvPr>
        </p:nvSpPr>
        <p:spPr>
          <a:xfrm>
            <a:off x="645131" y="1853248"/>
            <a:ext cx="9704213" cy="4672243"/>
          </a:xfrm>
        </p:spPr>
        <p:txBody>
          <a:bodyPr>
            <a:normAutofit fontScale="92500" lnSpcReduction="20000"/>
          </a:bodyPr>
          <a:lstStyle/>
          <a:p>
            <a:pPr marL="0" indent="0">
              <a:buNone/>
            </a:pPr>
            <a:r>
              <a:rPr lang="it-IT" dirty="0"/>
              <a:t>«Generalmente sono di piccola statura e di pelle scura. Molti puzzano perché tengono lo stesso vestito per settimane. Si costruiscono baracche nelle periferie. Quando riescono ad avvicinarsi al centro affittano a caro prezzo appartamenti fatiscenti. Si presentano in 2 e cercano una stanza con uso cucina. Dopo pochi giorni diventano 4, 6, 10. Parlano lingue incomprensibili, forse dialetti. Molti bambini vengono utilizzati per chiedere l'elemosina; spesso davanti alle chiese donne e uomini anziani invocano pietà, con toni lamentosi e petulanti. Fanno molti figli che faticano a mantenere e sono assai uniti tra di loro. Dicono che siano dediti al furto e, se ostacolati, violenti. Le nostre donne li evitano sia perché poco attraenti e selvatici, sia perché è voce diffusa di stupri consumati quando le donne tornano dal lavoro. I governanti hanno aperto troppo gli ingressi alle frontiere ma, soprattutto, non hanno saputo selezionare tra coloro che entrano nel paese per lavorare e quelli che pensano di vivere di espedienti o, addirittura, di attività criminali». </a:t>
            </a:r>
          </a:p>
          <a:p>
            <a:pPr marL="0" indent="0">
              <a:buNone/>
            </a:pPr>
            <a:br>
              <a:rPr lang="it-IT" dirty="0"/>
            </a:br>
            <a:r>
              <a:rPr lang="it-IT" i="1" dirty="0"/>
              <a:t> </a:t>
            </a:r>
            <a:r>
              <a:rPr lang="it-IT" b="1" i="1" u="sng" dirty="0"/>
              <a:t>Relazione dell'Ispettorato per l'immigrazione del Congresso degli Stati Uniti sugli immigrati italiani, ottobre 1919.</a:t>
            </a:r>
            <a:r>
              <a:rPr lang="it-IT" b="1" u="sng" dirty="0"/>
              <a:t> </a:t>
            </a:r>
            <a:br>
              <a:rPr lang="it-IT" dirty="0"/>
            </a:br>
            <a:endParaRPr lang="it-IT" dirty="0"/>
          </a:p>
          <a:p>
            <a:pPr marL="0" indent="0">
              <a:buNone/>
            </a:pPr>
            <a:endParaRPr lang="it-IT" dirty="0"/>
          </a:p>
          <a:p>
            <a:pPr marL="0" indent="0">
              <a:buNone/>
            </a:pPr>
            <a:endParaRPr lang="it-IT" dirty="0"/>
          </a:p>
        </p:txBody>
      </p:sp>
    </p:spTree>
    <p:extLst>
      <p:ext uri="{BB962C8B-B14F-4D97-AF65-F5344CB8AC3E}">
        <p14:creationId xmlns:p14="http://schemas.microsoft.com/office/powerpoint/2010/main" val="269605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7DC3B7-C08C-4BFE-8BDE-08E772935F9E}"/>
              </a:ext>
            </a:extLst>
          </p:cNvPr>
          <p:cNvSpPr>
            <a:spLocks noGrp="1"/>
          </p:cNvSpPr>
          <p:nvPr>
            <p:ph type="title"/>
          </p:nvPr>
        </p:nvSpPr>
        <p:spPr>
          <a:xfrm>
            <a:off x="646111" y="609600"/>
            <a:ext cx="9404723" cy="1298713"/>
          </a:xfrm>
        </p:spPr>
        <p:txBody>
          <a:bodyPr/>
          <a:lstStyle/>
          <a:p>
            <a:r>
              <a:rPr lang="it-IT" b="1" dirty="0"/>
              <a:t>FOCUS SUI DIRITTI UMANI</a:t>
            </a:r>
          </a:p>
        </p:txBody>
      </p:sp>
      <p:sp>
        <p:nvSpPr>
          <p:cNvPr id="3" name="Segnaposto contenuto 2">
            <a:extLst>
              <a:ext uri="{FF2B5EF4-FFF2-40B4-BE49-F238E27FC236}">
                <a16:creationId xmlns:a16="http://schemas.microsoft.com/office/drawing/2014/main" id="{2BD23399-316B-4BCE-B9A2-CC872E952150}"/>
              </a:ext>
            </a:extLst>
          </p:cNvPr>
          <p:cNvSpPr>
            <a:spLocks noGrp="1"/>
          </p:cNvSpPr>
          <p:nvPr>
            <p:ph idx="1"/>
          </p:nvPr>
        </p:nvSpPr>
        <p:spPr>
          <a:xfrm>
            <a:off x="1103312" y="1908314"/>
            <a:ext cx="8946541" cy="4340086"/>
          </a:xfrm>
        </p:spPr>
        <p:txBody>
          <a:bodyPr>
            <a:normAutofit lnSpcReduction="10000"/>
          </a:bodyPr>
          <a:lstStyle/>
          <a:p>
            <a:r>
              <a:rPr lang="it-IT" sz="3200" b="1" dirty="0"/>
              <a:t>LIBERTA’ DI STAMPA</a:t>
            </a:r>
          </a:p>
          <a:p>
            <a:pPr marL="0" indent="0">
              <a:buNone/>
            </a:pPr>
            <a:endParaRPr lang="it-IT" sz="3200" b="1" dirty="0"/>
          </a:p>
          <a:p>
            <a:r>
              <a:rPr lang="it-IT" dirty="0"/>
              <a:t>DEI </a:t>
            </a:r>
            <a:r>
              <a:rPr lang="it-IT" sz="2400" b="1" dirty="0"/>
              <a:t>54 PAESI AFRICANI</a:t>
            </a:r>
            <a:r>
              <a:rPr lang="it-IT" dirty="0"/>
              <a:t>:</a:t>
            </a:r>
          </a:p>
          <a:p>
            <a:pPr marL="0" indent="0">
              <a:buNone/>
            </a:pPr>
            <a:endParaRPr lang="it-IT" dirty="0"/>
          </a:p>
          <a:p>
            <a:r>
              <a:rPr lang="it-IT" sz="2400" dirty="0"/>
              <a:t>6 HANNO PIENA LIBERTA’ DI STAMPA</a:t>
            </a:r>
          </a:p>
          <a:p>
            <a:r>
              <a:rPr lang="it-IT" sz="2400" dirty="0"/>
              <a:t>25 NESSUNA</a:t>
            </a:r>
          </a:p>
          <a:p>
            <a:r>
              <a:rPr lang="it-IT" sz="2400" dirty="0"/>
              <a:t>23 SOLO IN PARTE</a:t>
            </a:r>
          </a:p>
          <a:p>
            <a:r>
              <a:rPr lang="it-IT" sz="2400" dirty="0"/>
              <a:t>SOLTANTO 11 RISPETTANO LA DICHIARAZIONE UNIVERSALE DEI DIRITTI UMANI</a:t>
            </a:r>
          </a:p>
        </p:txBody>
      </p:sp>
    </p:spTree>
    <p:extLst>
      <p:ext uri="{BB962C8B-B14F-4D97-AF65-F5344CB8AC3E}">
        <p14:creationId xmlns:p14="http://schemas.microsoft.com/office/powerpoint/2010/main" val="1053322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B68109-D538-40B1-A539-934B4617CB4C}"/>
              </a:ext>
            </a:extLst>
          </p:cNvPr>
          <p:cNvSpPr>
            <a:spLocks noGrp="1"/>
          </p:cNvSpPr>
          <p:nvPr>
            <p:ph type="title"/>
          </p:nvPr>
        </p:nvSpPr>
        <p:spPr>
          <a:xfrm>
            <a:off x="646111" y="516834"/>
            <a:ext cx="9404723" cy="1323161"/>
          </a:xfrm>
        </p:spPr>
        <p:txBody>
          <a:bodyPr/>
          <a:lstStyle/>
          <a:p>
            <a:r>
              <a:rPr lang="it-IT" b="1" dirty="0"/>
              <a:t>FOCUS SUI DIRITTI UMANI</a:t>
            </a:r>
          </a:p>
        </p:txBody>
      </p:sp>
      <p:sp>
        <p:nvSpPr>
          <p:cNvPr id="3" name="Segnaposto contenuto 2">
            <a:extLst>
              <a:ext uri="{FF2B5EF4-FFF2-40B4-BE49-F238E27FC236}">
                <a16:creationId xmlns:a16="http://schemas.microsoft.com/office/drawing/2014/main" id="{18794615-AFD6-48E4-93FB-A0B11D423556}"/>
              </a:ext>
            </a:extLst>
          </p:cNvPr>
          <p:cNvSpPr>
            <a:spLocks noGrp="1"/>
          </p:cNvSpPr>
          <p:nvPr>
            <p:ph idx="1"/>
          </p:nvPr>
        </p:nvSpPr>
        <p:spPr>
          <a:xfrm>
            <a:off x="1103312" y="1839996"/>
            <a:ext cx="8946541" cy="4408404"/>
          </a:xfrm>
        </p:spPr>
        <p:txBody>
          <a:bodyPr>
            <a:normAutofit/>
          </a:bodyPr>
          <a:lstStyle/>
          <a:p>
            <a:r>
              <a:rPr lang="it-IT" sz="3200" b="1" dirty="0"/>
              <a:t>IDENTITA’ &amp; DIRITTO DI AMARE</a:t>
            </a:r>
          </a:p>
          <a:p>
            <a:pPr marL="0" indent="0">
              <a:buNone/>
            </a:pPr>
            <a:endParaRPr lang="it-IT" sz="3200" b="1" dirty="0"/>
          </a:p>
          <a:p>
            <a:r>
              <a:rPr lang="it-IT" sz="2400" dirty="0"/>
              <a:t>OMOSESSUALITA’ E’ UN CRIMINE IN 38 PAESI E VIENE APPLICATA LA PENA DI MORTE CON DECAPITAZIONE IN PUBBLICO IN: MAURITANIA, IN CAMERUN 5 ANNI DI CARCERE, BURUNDI, SENEGAL E GHANA</a:t>
            </a:r>
          </a:p>
          <a:p>
            <a:pPr marL="0" indent="0">
              <a:buNone/>
            </a:pPr>
            <a:endParaRPr lang="it-IT" sz="2400" dirty="0"/>
          </a:p>
          <a:p>
            <a:r>
              <a:rPr lang="it-IT" sz="2400" dirty="0"/>
              <a:t>IN NIGERIA E’ ILLEGALE ESSERE OMOSESSUALE ED E’ PREVISTO IL CARCERE</a:t>
            </a:r>
          </a:p>
        </p:txBody>
      </p:sp>
    </p:spTree>
    <p:extLst>
      <p:ext uri="{BB962C8B-B14F-4D97-AF65-F5344CB8AC3E}">
        <p14:creationId xmlns:p14="http://schemas.microsoft.com/office/powerpoint/2010/main" val="4187889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6D397-8C4D-4D21-AA4E-3DEC925F2143}"/>
              </a:ext>
            </a:extLst>
          </p:cNvPr>
          <p:cNvSpPr>
            <a:spLocks noGrp="1"/>
          </p:cNvSpPr>
          <p:nvPr>
            <p:ph type="title"/>
          </p:nvPr>
        </p:nvSpPr>
        <p:spPr/>
        <p:txBody>
          <a:bodyPr/>
          <a:lstStyle/>
          <a:p>
            <a:r>
              <a:rPr lang="it-IT" b="1" dirty="0"/>
              <a:t>LO SAPEVATE CHE…IN AFRICA ACCADE ANCHE QUESTO…</a:t>
            </a:r>
            <a:endParaRPr lang="it-IT" dirty="0"/>
          </a:p>
        </p:txBody>
      </p:sp>
      <p:sp>
        <p:nvSpPr>
          <p:cNvPr id="3" name="Segnaposto contenuto 2">
            <a:extLst>
              <a:ext uri="{FF2B5EF4-FFF2-40B4-BE49-F238E27FC236}">
                <a16:creationId xmlns:a16="http://schemas.microsoft.com/office/drawing/2014/main" id="{69AA597F-96B7-439F-BC1B-195D8EFB9C8F}"/>
              </a:ext>
            </a:extLst>
          </p:cNvPr>
          <p:cNvSpPr>
            <a:spLocks noGrp="1"/>
          </p:cNvSpPr>
          <p:nvPr>
            <p:ph idx="1"/>
          </p:nvPr>
        </p:nvSpPr>
        <p:spPr>
          <a:xfrm>
            <a:off x="1103312" y="2052918"/>
            <a:ext cx="8946541" cy="4352364"/>
          </a:xfrm>
        </p:spPr>
        <p:txBody>
          <a:bodyPr>
            <a:normAutofit lnSpcReduction="10000"/>
          </a:bodyPr>
          <a:lstStyle/>
          <a:p>
            <a:r>
              <a:rPr lang="it-IT" sz="2400" b="1" dirty="0"/>
              <a:t>LO SCEMPIO DI ENI E SHELL IN NIGERIA: </a:t>
            </a:r>
          </a:p>
          <a:p>
            <a:r>
              <a:rPr lang="it-IT" dirty="0"/>
              <a:t>ESTRAGGONO IDROCARBURI RICORRENDO AL « GAS FLARING » è UN PROCESSO CHE CONSISTE NEL BRUCIARE A CIELO APERTO GAS NATURALE COLLEGATO ALL’ESTRAZIONE DEL GREGGIO UNA PRATICA VIETATA PER L’EMISSIONE DI CO2</a:t>
            </a:r>
          </a:p>
          <a:p>
            <a:r>
              <a:rPr lang="it-IT" dirty="0"/>
              <a:t>NIGERIA E’ IL PRIMO INQUINATORE AL MONDO PER LE EMISSIONE DI ANIDRIDE CARBONICA  </a:t>
            </a:r>
            <a:r>
              <a:rPr lang="it-IT" dirty="0">
                <a:sym typeface="Wingdings" panose="05000000000000000000" pitchFamily="2" charset="2"/>
              </a:rPr>
              <a:t> ARIA IRRESPIRABILE, PESCA E AGRICOLTURA E FORESTE DI MANGROVIE SONO LE PRINCIPALI FONTI DI SOSTENTAMENTO DELLA POPOLAZIONE LOCALE</a:t>
            </a:r>
          </a:p>
          <a:p>
            <a:r>
              <a:rPr lang="it-IT" dirty="0">
                <a:sym typeface="Wingdings" panose="05000000000000000000" pitchFamily="2" charset="2"/>
              </a:rPr>
              <a:t>DISASTRO AMBIENTALE DELL’OGONILAND, DELTA DEL NIGER DOVE LA POPOLAZIONE MUORE A CAUSA DELLE ATTIVITA’ ESTRATTIVE</a:t>
            </a:r>
          </a:p>
          <a:p>
            <a:pPr marL="0" indent="0">
              <a:buNone/>
            </a:pPr>
            <a:r>
              <a:rPr lang="it-IT" sz="1800" dirty="0"/>
              <a:t>FONTE: https://www.amnesty.it/le-responsabilita-della-shell-nigeria-indagare-subito/</a:t>
            </a:r>
          </a:p>
        </p:txBody>
      </p:sp>
    </p:spTree>
    <p:extLst>
      <p:ext uri="{BB962C8B-B14F-4D97-AF65-F5344CB8AC3E}">
        <p14:creationId xmlns:p14="http://schemas.microsoft.com/office/powerpoint/2010/main" val="2457387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5C57DB-7958-4102-9389-CD30B4243895}"/>
              </a:ext>
            </a:extLst>
          </p:cNvPr>
          <p:cNvSpPr>
            <a:spLocks noGrp="1"/>
          </p:cNvSpPr>
          <p:nvPr>
            <p:ph type="title"/>
          </p:nvPr>
        </p:nvSpPr>
        <p:spPr>
          <a:xfrm>
            <a:off x="646111" y="490330"/>
            <a:ext cx="9404723" cy="1457740"/>
          </a:xfrm>
        </p:spPr>
        <p:txBody>
          <a:bodyPr/>
          <a:lstStyle/>
          <a:p>
            <a:r>
              <a:rPr lang="it-IT" b="1" dirty="0"/>
              <a:t>LO SAPEVATE CHE…IN AFRICA ACCADE ANCHE QUESTO…</a:t>
            </a:r>
            <a:endParaRPr lang="it-IT" dirty="0"/>
          </a:p>
        </p:txBody>
      </p:sp>
      <p:sp>
        <p:nvSpPr>
          <p:cNvPr id="3" name="Segnaposto contenuto 2">
            <a:extLst>
              <a:ext uri="{FF2B5EF4-FFF2-40B4-BE49-F238E27FC236}">
                <a16:creationId xmlns:a16="http://schemas.microsoft.com/office/drawing/2014/main" id="{4F91C51A-0113-4FE8-9ABA-A182AC66B86F}"/>
              </a:ext>
            </a:extLst>
          </p:cNvPr>
          <p:cNvSpPr>
            <a:spLocks noGrp="1"/>
          </p:cNvSpPr>
          <p:nvPr>
            <p:ph idx="1"/>
          </p:nvPr>
        </p:nvSpPr>
        <p:spPr/>
        <p:txBody>
          <a:bodyPr/>
          <a:lstStyle/>
          <a:p>
            <a:endParaRPr lang="it-IT" dirty="0">
              <a:hlinkClick r:id="rId2"/>
            </a:endParaRPr>
          </a:p>
          <a:p>
            <a:endParaRPr lang="it-IT" dirty="0">
              <a:hlinkClick r:id="rId2"/>
            </a:endParaRPr>
          </a:p>
          <a:p>
            <a:r>
              <a:rPr lang="it-IT" dirty="0">
                <a:hlinkClick r:id="rId2"/>
              </a:rPr>
              <a:t>https://youtu.be/WCFKWgu4u1g</a:t>
            </a:r>
            <a:endParaRPr lang="it-IT" dirty="0"/>
          </a:p>
          <a:p>
            <a:pPr marL="0" indent="0">
              <a:buNone/>
            </a:pPr>
            <a:endParaRPr lang="it-IT" dirty="0"/>
          </a:p>
          <a:p>
            <a:pPr marL="0" indent="0">
              <a:buNone/>
            </a:pPr>
            <a:r>
              <a:rPr lang="it-IT" dirty="0"/>
              <a:t>NELLE MINIERE DOVE NASCONO GLI SMARTPHONE:</a:t>
            </a:r>
          </a:p>
          <a:p>
            <a:pPr marL="0" indent="0">
              <a:buNone/>
            </a:pPr>
            <a:endParaRPr lang="it-IT" dirty="0"/>
          </a:p>
          <a:p>
            <a:pPr marL="0" indent="0">
              <a:buNone/>
            </a:pPr>
            <a:r>
              <a:rPr lang="it-IT" dirty="0"/>
              <a:t>REPUBBLICA DEMOCRATICA DEL  CONGO</a:t>
            </a:r>
          </a:p>
        </p:txBody>
      </p:sp>
    </p:spTree>
    <p:extLst>
      <p:ext uri="{BB962C8B-B14F-4D97-AF65-F5344CB8AC3E}">
        <p14:creationId xmlns:p14="http://schemas.microsoft.com/office/powerpoint/2010/main" val="2487952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036DAA-D768-4E50-949A-6CB6A7B50515}"/>
              </a:ext>
            </a:extLst>
          </p:cNvPr>
          <p:cNvSpPr>
            <a:spLocks noGrp="1"/>
          </p:cNvSpPr>
          <p:nvPr>
            <p:ph type="title"/>
          </p:nvPr>
        </p:nvSpPr>
        <p:spPr>
          <a:xfrm>
            <a:off x="646111" y="609600"/>
            <a:ext cx="9404723" cy="1126435"/>
          </a:xfrm>
        </p:spPr>
        <p:txBody>
          <a:bodyPr/>
          <a:lstStyle/>
          <a:p>
            <a:r>
              <a:rPr lang="it-IT" sz="4800" b="1" dirty="0"/>
              <a:t>TESTIMONIANZA DAL VIVO</a:t>
            </a:r>
          </a:p>
        </p:txBody>
      </p:sp>
      <p:sp>
        <p:nvSpPr>
          <p:cNvPr id="3" name="Segnaposto contenuto 2">
            <a:extLst>
              <a:ext uri="{FF2B5EF4-FFF2-40B4-BE49-F238E27FC236}">
                <a16:creationId xmlns:a16="http://schemas.microsoft.com/office/drawing/2014/main" id="{7D77BE47-A9FE-49A7-A2FA-3AB9635AEEA8}"/>
              </a:ext>
            </a:extLst>
          </p:cNvPr>
          <p:cNvSpPr>
            <a:spLocks noGrp="1"/>
          </p:cNvSpPr>
          <p:nvPr>
            <p:ph idx="1"/>
          </p:nvPr>
        </p:nvSpPr>
        <p:spPr/>
        <p:txBody>
          <a:bodyPr>
            <a:normAutofit/>
          </a:bodyPr>
          <a:lstStyle/>
          <a:p>
            <a:pPr marL="0" indent="0">
              <a:buNone/>
            </a:pPr>
            <a:r>
              <a:rPr lang="it-IT" sz="2400" b="1" dirty="0">
                <a:effectLst>
                  <a:outerShdw blurRad="38100" dist="38100" dir="2700000" algn="tl">
                    <a:srgbClr val="000000">
                      <a:alpha val="43137"/>
                    </a:srgbClr>
                  </a:outerShdw>
                </a:effectLst>
              </a:rPr>
              <a:t>L’ESPERIENZA PERSONALE DI </a:t>
            </a:r>
            <a:r>
              <a:rPr lang="it-IT" sz="3200" b="1" u="sng" dirty="0">
                <a:effectLst>
                  <a:outerShdw blurRad="38100" dist="38100" dir="2700000" algn="tl">
                    <a:srgbClr val="000000">
                      <a:alpha val="43137"/>
                    </a:srgbClr>
                  </a:outerShdw>
                </a:effectLst>
              </a:rPr>
              <a:t>KUDUS</a:t>
            </a:r>
            <a:r>
              <a:rPr lang="it-IT" sz="2400" dirty="0"/>
              <a:t>:</a:t>
            </a:r>
          </a:p>
          <a:p>
            <a:pPr marL="0" indent="0">
              <a:buNone/>
            </a:pPr>
            <a:endParaRPr lang="it-IT" sz="2400" dirty="0"/>
          </a:p>
          <a:p>
            <a:r>
              <a:rPr lang="it-IT" sz="2400" dirty="0"/>
              <a:t>LA NIGERIA</a:t>
            </a:r>
          </a:p>
          <a:p>
            <a:r>
              <a:rPr lang="it-IT" sz="2400" dirty="0"/>
              <a:t>IL VIAGGIO</a:t>
            </a:r>
          </a:p>
          <a:p>
            <a:r>
              <a:rPr lang="it-IT" sz="2400" dirty="0"/>
              <a:t>I SUOI SOGNI</a:t>
            </a:r>
          </a:p>
          <a:p>
            <a:r>
              <a:rPr lang="it-IT" sz="2400" dirty="0"/>
              <a:t>L’ACCOGLIENZA IN ITALIA</a:t>
            </a:r>
          </a:p>
          <a:p>
            <a:r>
              <a:rPr lang="it-IT" sz="2400" dirty="0"/>
              <a:t>COSA FA ADESSO: IL PRESENTE NEL NOSTRO PAESE</a:t>
            </a:r>
          </a:p>
        </p:txBody>
      </p:sp>
    </p:spTree>
    <p:extLst>
      <p:ext uri="{BB962C8B-B14F-4D97-AF65-F5344CB8AC3E}">
        <p14:creationId xmlns:p14="http://schemas.microsoft.com/office/powerpoint/2010/main" val="409430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E7B2C3-F51B-4A43-895E-21E88225B35A}"/>
              </a:ext>
            </a:extLst>
          </p:cNvPr>
          <p:cNvSpPr>
            <a:spLocks noGrp="1"/>
          </p:cNvSpPr>
          <p:nvPr>
            <p:ph type="title"/>
          </p:nvPr>
        </p:nvSpPr>
        <p:spPr/>
        <p:txBody>
          <a:bodyPr/>
          <a:lstStyle/>
          <a:p>
            <a:r>
              <a:rPr lang="it-IT" dirty="0"/>
              <a:t>LA DIVERSITA’ E’ UN DIRITTO CHE APPARTIENE A TUTTI</a:t>
            </a:r>
          </a:p>
        </p:txBody>
      </p:sp>
      <p:sp>
        <p:nvSpPr>
          <p:cNvPr id="3" name="Segnaposto contenuto 2">
            <a:extLst>
              <a:ext uri="{FF2B5EF4-FFF2-40B4-BE49-F238E27FC236}">
                <a16:creationId xmlns:a16="http://schemas.microsoft.com/office/drawing/2014/main" id="{FC7B3550-FE83-4552-9DC4-5D8AC14DFB48}"/>
              </a:ext>
            </a:extLst>
          </p:cNvPr>
          <p:cNvSpPr>
            <a:spLocks noGrp="1"/>
          </p:cNvSpPr>
          <p:nvPr>
            <p:ph idx="1"/>
          </p:nvPr>
        </p:nvSpPr>
        <p:spPr/>
        <p:txBody>
          <a:bodyPr/>
          <a:lstStyle/>
          <a:p>
            <a:pPr marL="0" indent="0">
              <a:buNone/>
            </a:pPr>
            <a:endParaRPr lang="it-IT" dirty="0"/>
          </a:p>
          <a:p>
            <a:pPr marL="0" indent="0">
              <a:buNone/>
            </a:pPr>
            <a:endParaRPr lang="it-IT" dirty="0"/>
          </a:p>
        </p:txBody>
      </p:sp>
      <p:pic>
        <p:nvPicPr>
          <p:cNvPr id="4" name="Immagine 3">
            <a:extLst>
              <a:ext uri="{FF2B5EF4-FFF2-40B4-BE49-F238E27FC236}">
                <a16:creationId xmlns:a16="http://schemas.microsoft.com/office/drawing/2014/main" id="{4F58FDF3-7EC5-4E01-B92D-566F9657C08C}"/>
              </a:ext>
            </a:extLst>
          </p:cNvPr>
          <p:cNvPicPr>
            <a:picLocks noChangeAspect="1"/>
          </p:cNvPicPr>
          <p:nvPr/>
        </p:nvPicPr>
        <p:blipFill>
          <a:blip r:embed="rId2"/>
          <a:stretch>
            <a:fillRect/>
          </a:stretch>
        </p:blipFill>
        <p:spPr>
          <a:xfrm>
            <a:off x="1539943" y="1853248"/>
            <a:ext cx="9404722" cy="4674161"/>
          </a:xfrm>
          <a:prstGeom prst="rect">
            <a:avLst/>
          </a:prstGeom>
        </p:spPr>
      </p:pic>
      <p:sp>
        <p:nvSpPr>
          <p:cNvPr id="7" name="Rettangolo 6">
            <a:extLst>
              <a:ext uri="{FF2B5EF4-FFF2-40B4-BE49-F238E27FC236}">
                <a16:creationId xmlns:a16="http://schemas.microsoft.com/office/drawing/2014/main" id="{C3F2D8E3-A112-48D2-AFD3-558B14B38692}"/>
              </a:ext>
            </a:extLst>
          </p:cNvPr>
          <p:cNvSpPr/>
          <p:nvPr/>
        </p:nvSpPr>
        <p:spPr>
          <a:xfrm>
            <a:off x="1961322" y="2136339"/>
            <a:ext cx="7182678" cy="4247317"/>
          </a:xfrm>
          <a:prstGeom prst="rect">
            <a:avLst/>
          </a:prstGeom>
        </p:spPr>
        <p:txBody>
          <a:bodyPr wrap="square">
            <a:spAutoFit/>
          </a:bodyPr>
          <a:lstStyle/>
          <a:p>
            <a:endParaRPr lang="it-IT" b="1" dirty="0"/>
          </a:p>
          <a:p>
            <a:endParaRPr lang="it-IT" b="1" dirty="0"/>
          </a:p>
          <a:p>
            <a:endParaRPr lang="it-IT" b="1" dirty="0"/>
          </a:p>
          <a:p>
            <a:endParaRPr lang="it-IT" b="1" dirty="0"/>
          </a:p>
          <a:p>
            <a:endParaRPr lang="it-IT" b="1" dirty="0"/>
          </a:p>
          <a:p>
            <a:endParaRPr lang="it-IT" b="1" dirty="0"/>
          </a:p>
          <a:p>
            <a:endParaRPr lang="it-IT" b="1" dirty="0">
              <a:solidFill>
                <a:srgbClr val="00B0F0"/>
              </a:solidFill>
            </a:endParaRPr>
          </a:p>
          <a:p>
            <a:r>
              <a:rPr lang="it-IT" b="1" dirty="0">
                <a:solidFill>
                  <a:srgbClr val="00B0F0"/>
                </a:solidFill>
              </a:rPr>
              <a:t>« NOI TUTTI DOVREMMO SAPERE CHE E’ LA DIVERSITA’ CHE RENDE</a:t>
            </a:r>
          </a:p>
          <a:p>
            <a:r>
              <a:rPr lang="it-IT" b="1" dirty="0">
                <a:solidFill>
                  <a:srgbClr val="00B0F0"/>
                </a:solidFill>
              </a:rPr>
              <a:t>RICCO UN ARAZZO, E DOVREMMO CAPIRE CHE TUTTI I FILI DELL’ARAZZO</a:t>
            </a:r>
          </a:p>
          <a:p>
            <a:r>
              <a:rPr lang="it-IT" b="1" dirty="0">
                <a:solidFill>
                  <a:srgbClr val="00B0F0"/>
                </a:solidFill>
              </a:rPr>
              <a:t>SONO UGUALI IN VALORE, NON IMPORTA QUALE SIA IL LORO COLORE »</a:t>
            </a:r>
          </a:p>
          <a:p>
            <a:endParaRPr lang="it-IT" b="1" dirty="0">
              <a:solidFill>
                <a:srgbClr val="00B0F0"/>
              </a:solidFill>
            </a:endParaRPr>
          </a:p>
          <a:p>
            <a:r>
              <a:rPr lang="it-IT" b="1" dirty="0">
                <a:solidFill>
                  <a:srgbClr val="00B0F0"/>
                </a:solidFill>
              </a:rPr>
              <a:t>                                                                                    Maya </a:t>
            </a:r>
            <a:r>
              <a:rPr lang="it-IT" b="1" dirty="0" err="1">
                <a:solidFill>
                  <a:srgbClr val="00B0F0"/>
                </a:solidFill>
              </a:rPr>
              <a:t>Angelou</a:t>
            </a:r>
            <a:endParaRPr lang="it-IT" b="1" dirty="0">
              <a:solidFill>
                <a:srgbClr val="00B0F0"/>
              </a:solidFill>
            </a:endParaRPr>
          </a:p>
        </p:txBody>
      </p:sp>
    </p:spTree>
    <p:extLst>
      <p:ext uri="{BB962C8B-B14F-4D97-AF65-F5344CB8AC3E}">
        <p14:creationId xmlns:p14="http://schemas.microsoft.com/office/powerpoint/2010/main" val="3067986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E9678-C8E4-418B-A8D8-D23F0E8AC044}"/>
              </a:ext>
            </a:extLst>
          </p:cNvPr>
          <p:cNvSpPr>
            <a:spLocks noGrp="1"/>
          </p:cNvSpPr>
          <p:nvPr>
            <p:ph type="title"/>
          </p:nvPr>
        </p:nvSpPr>
        <p:spPr>
          <a:xfrm>
            <a:off x="646111" y="452718"/>
            <a:ext cx="9404723" cy="1057427"/>
          </a:xfrm>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dirty="0">
                <a:latin typeface="Berlin Sans FB Demi" panose="020E0802020502020306" pitchFamily="34" charset="0"/>
              </a:rPr>
              <a:t>MONDO</a:t>
            </a:r>
            <a:endParaRPr lang="it-IT" dirty="0"/>
          </a:p>
        </p:txBody>
      </p:sp>
      <p:sp>
        <p:nvSpPr>
          <p:cNvPr id="3" name="Segnaposto contenuto 2">
            <a:extLst>
              <a:ext uri="{FF2B5EF4-FFF2-40B4-BE49-F238E27FC236}">
                <a16:creationId xmlns:a16="http://schemas.microsoft.com/office/drawing/2014/main" id="{2B6DD62C-89AE-4BCD-AF52-7CA03CF53451}"/>
              </a:ext>
            </a:extLst>
          </p:cNvPr>
          <p:cNvSpPr>
            <a:spLocks noGrp="1"/>
          </p:cNvSpPr>
          <p:nvPr>
            <p:ph idx="1"/>
          </p:nvPr>
        </p:nvSpPr>
        <p:spPr>
          <a:xfrm>
            <a:off x="1103312" y="1911928"/>
            <a:ext cx="8946541" cy="4336472"/>
          </a:xfrm>
        </p:spPr>
        <p:txBody>
          <a:bodyPr>
            <a:normAutofit lnSpcReduction="10000"/>
          </a:bodyPr>
          <a:lstStyle/>
          <a:p>
            <a:endParaRPr lang="it-IT" dirty="0"/>
          </a:p>
          <a:p>
            <a:r>
              <a:rPr lang="it-IT" dirty="0"/>
              <a:t>Nel 2017 sono 257,7 milioni le persone che nel mondo vivono in un Paese diverso da quello di origine. Dal 2000 al 2017 il numero delle persone che hanno lasciato il proprio Paese di origine è aumentato del 49%. </a:t>
            </a:r>
          </a:p>
          <a:p>
            <a:pPr marL="0" indent="0">
              <a:buNone/>
            </a:pPr>
            <a:endParaRPr lang="it-IT" dirty="0"/>
          </a:p>
          <a:p>
            <a:r>
              <a:rPr lang="it-IT" dirty="0"/>
              <a:t>Nel 2017 i migranti rappresentano il 3,4% dell’intera popolazione mondiale, rispetto al 2,9% del 1990.</a:t>
            </a:r>
          </a:p>
          <a:p>
            <a:endParaRPr lang="it-IT" dirty="0"/>
          </a:p>
          <a:p>
            <a:r>
              <a:rPr lang="it-IT" dirty="0"/>
              <a:t>Nel 2017 l’Asia ospita il 30,9% dei migranti mondiali, seguito da Europa (30,2%), America del Nord (22,4%), Africa (9,6%), America Latina (3,7%) e Oceania (3,3%)</a:t>
            </a:r>
          </a:p>
        </p:txBody>
      </p:sp>
    </p:spTree>
    <p:extLst>
      <p:ext uri="{BB962C8B-B14F-4D97-AF65-F5344CB8AC3E}">
        <p14:creationId xmlns:p14="http://schemas.microsoft.com/office/powerpoint/2010/main" val="50149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DDF961-C081-4F86-A003-1ABE7BD3A89B}"/>
              </a:ext>
            </a:extLst>
          </p:cNvPr>
          <p:cNvSpPr>
            <a:spLocks noGrp="1"/>
          </p:cNvSpPr>
          <p:nvPr>
            <p:ph type="title"/>
          </p:nvPr>
        </p:nvSpPr>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dirty="0">
                <a:latin typeface="Berlin Sans FB Demi" panose="020E0802020502020306" pitchFamily="34" charset="0"/>
              </a:rPr>
              <a:t>EUROPA</a:t>
            </a:r>
            <a:endParaRPr lang="it-IT" dirty="0"/>
          </a:p>
        </p:txBody>
      </p:sp>
      <p:sp>
        <p:nvSpPr>
          <p:cNvPr id="3" name="Segnaposto contenuto 2">
            <a:extLst>
              <a:ext uri="{FF2B5EF4-FFF2-40B4-BE49-F238E27FC236}">
                <a16:creationId xmlns:a16="http://schemas.microsoft.com/office/drawing/2014/main" id="{639F89D5-E5F3-44BF-9845-DB6787AF56F0}"/>
              </a:ext>
            </a:extLst>
          </p:cNvPr>
          <p:cNvSpPr>
            <a:spLocks noGrp="1"/>
          </p:cNvSpPr>
          <p:nvPr>
            <p:ph idx="1"/>
          </p:nvPr>
        </p:nvSpPr>
        <p:spPr/>
        <p:txBody>
          <a:bodyPr>
            <a:normAutofit fontScale="92500" lnSpcReduction="10000"/>
          </a:bodyPr>
          <a:lstStyle/>
          <a:p>
            <a:r>
              <a:rPr lang="it-IT" dirty="0"/>
              <a:t>Nel 2017 sono 38,6 milioni i cittadini stranieri residenti nell’Unione Europea (30,2% del totale dei migranti a livello globale)</a:t>
            </a:r>
          </a:p>
          <a:p>
            <a:pPr marL="0" indent="0">
              <a:buNone/>
            </a:pPr>
            <a:endParaRPr lang="it-IT" dirty="0"/>
          </a:p>
          <a:p>
            <a:r>
              <a:rPr lang="it-IT" dirty="0"/>
              <a:t>Il Paese europeo che nel 2017 ospita il maggior numero di migranti è la GERMANIA (oltre 12 milioni), seguita da Regno Unito, Francia e Spagna</a:t>
            </a:r>
          </a:p>
          <a:p>
            <a:pPr marL="0" indent="0">
              <a:buNone/>
            </a:pPr>
            <a:endParaRPr lang="it-IT" dirty="0"/>
          </a:p>
          <a:p>
            <a:r>
              <a:rPr lang="it-IT" u="sng" dirty="0">
                <a:effectLst>
                  <a:outerShdw blurRad="38100" dist="38100" dir="2700000" algn="tl">
                    <a:srgbClr val="000000">
                      <a:alpha val="43137"/>
                    </a:srgbClr>
                  </a:outerShdw>
                </a:effectLst>
              </a:rPr>
              <a:t>IN ITALIA</a:t>
            </a:r>
            <a:r>
              <a:rPr lang="it-IT" dirty="0"/>
              <a:t>: Le comunità straniere più consistenti sono quella romena (il 23,1% degli immigrati totali), quella albanese (8,6% del totale) e quella marocchina (8,1%)</a:t>
            </a:r>
          </a:p>
          <a:p>
            <a:pPr marL="0" indent="0">
              <a:buNone/>
            </a:pPr>
            <a:endParaRPr lang="it-IT" dirty="0"/>
          </a:p>
          <a:p>
            <a:pPr marL="0" indent="0">
              <a:buNone/>
            </a:pPr>
            <a:endParaRPr lang="it-IT" dirty="0"/>
          </a:p>
          <a:p>
            <a:pPr marL="0" indent="0">
              <a:buNone/>
            </a:pPr>
            <a:r>
              <a:rPr lang="it-IT" i="1" dirty="0"/>
              <a:t>Dati rapporto immigrazione XXVII 2017-2018 Caritas e Migrantes</a:t>
            </a:r>
          </a:p>
          <a:p>
            <a:pPr marL="0" indent="0">
              <a:buNone/>
            </a:pPr>
            <a:endParaRPr lang="it-IT" dirty="0"/>
          </a:p>
          <a:p>
            <a:endParaRPr lang="it-IT" dirty="0"/>
          </a:p>
        </p:txBody>
      </p:sp>
    </p:spTree>
    <p:extLst>
      <p:ext uri="{BB962C8B-B14F-4D97-AF65-F5344CB8AC3E}">
        <p14:creationId xmlns:p14="http://schemas.microsoft.com/office/powerpoint/2010/main" val="368799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08633F-F91F-47DB-821C-1D7F2D711B15}"/>
              </a:ext>
            </a:extLst>
          </p:cNvPr>
          <p:cNvSpPr>
            <a:spLocks noGrp="1"/>
          </p:cNvSpPr>
          <p:nvPr>
            <p:ph type="title"/>
          </p:nvPr>
        </p:nvSpPr>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u="sng" dirty="0">
                <a:latin typeface="Berlin Sans FB Demi" panose="020E0802020502020306" pitchFamily="34" charset="0"/>
              </a:rPr>
              <a:t>VOCABOLARIO DELLE MIGRAZIONI</a:t>
            </a:r>
            <a:br>
              <a:rPr lang="it-IT" dirty="0">
                <a:latin typeface="Berlin Sans FB Demi" panose="020E0802020502020306" pitchFamily="34" charset="0"/>
              </a:rPr>
            </a:br>
            <a:endParaRPr lang="it-IT" dirty="0">
              <a:latin typeface="Berlin Sans FB Demi" panose="020E0802020502020306" pitchFamily="34" charset="0"/>
            </a:endParaRPr>
          </a:p>
        </p:txBody>
      </p:sp>
      <p:sp>
        <p:nvSpPr>
          <p:cNvPr id="3" name="Segnaposto contenuto 2">
            <a:extLst>
              <a:ext uri="{FF2B5EF4-FFF2-40B4-BE49-F238E27FC236}">
                <a16:creationId xmlns:a16="http://schemas.microsoft.com/office/drawing/2014/main" id="{1D95BCCD-7924-4382-87FB-27A84A673A6D}"/>
              </a:ext>
            </a:extLst>
          </p:cNvPr>
          <p:cNvSpPr>
            <a:spLocks noGrp="1"/>
          </p:cNvSpPr>
          <p:nvPr>
            <p:ph idx="1"/>
          </p:nvPr>
        </p:nvSpPr>
        <p:spPr/>
        <p:txBody>
          <a:bodyPr>
            <a:normAutofit fontScale="70000" lnSpcReduction="20000"/>
          </a:bodyPr>
          <a:lstStyle/>
          <a:p>
            <a:r>
              <a:rPr lang="it-IT" sz="2400" b="1" dirty="0"/>
              <a:t>Immigrazione nel territorio pistoiese: </a:t>
            </a:r>
          </a:p>
          <a:p>
            <a:r>
              <a:rPr lang="it-IT" sz="2400" dirty="0"/>
              <a:t>anni 60 e 70 dal </a:t>
            </a:r>
            <a:r>
              <a:rPr lang="it-IT" sz="2400" u="sng" dirty="0">
                <a:effectLst>
                  <a:outerShdw blurRad="38100" dist="38100" dir="2700000" algn="tl">
                    <a:srgbClr val="000000">
                      <a:alpha val="43137"/>
                    </a:srgbClr>
                  </a:outerShdw>
                </a:effectLst>
              </a:rPr>
              <a:t>SUD ITALIA </a:t>
            </a:r>
            <a:r>
              <a:rPr lang="it-IT" sz="2400" dirty="0"/>
              <a:t>(</a:t>
            </a:r>
            <a:r>
              <a:rPr lang="it-IT" sz="2400" u="sng" dirty="0"/>
              <a:t>migrazione interna</a:t>
            </a:r>
            <a:r>
              <a:rPr lang="it-IT" sz="2400" dirty="0"/>
              <a:t> allo stesso paese)</a:t>
            </a:r>
          </a:p>
          <a:p>
            <a:r>
              <a:rPr lang="it-IT" sz="2400" dirty="0"/>
              <a:t>anni 90-97: sbarchi </a:t>
            </a:r>
            <a:r>
              <a:rPr lang="it-IT" sz="2400" u="sng" dirty="0">
                <a:effectLst>
                  <a:outerShdw blurRad="38100" dist="38100" dir="2700000" algn="tl">
                    <a:srgbClr val="000000">
                      <a:alpha val="43137"/>
                    </a:srgbClr>
                  </a:outerShdw>
                </a:effectLst>
              </a:rPr>
              <a:t>ALBANESI, </a:t>
            </a:r>
            <a:r>
              <a:rPr lang="it-IT" sz="2400" dirty="0">
                <a:effectLst>
                  <a:outerShdw blurRad="38100" dist="38100" dir="2700000" algn="tl">
                    <a:srgbClr val="000000">
                      <a:alpha val="43137"/>
                    </a:srgbClr>
                  </a:outerShdw>
                </a:effectLst>
              </a:rPr>
              <a:t>circa mezzo milione è emigrato (15%)</a:t>
            </a:r>
            <a:endParaRPr lang="it-IT" sz="2400" u="sng" dirty="0">
              <a:effectLst>
                <a:outerShdw blurRad="38100" dist="38100" dir="2700000" algn="tl">
                  <a:srgbClr val="000000">
                    <a:alpha val="43137"/>
                  </a:srgbClr>
                </a:outerShdw>
              </a:effectLst>
            </a:endParaRPr>
          </a:p>
          <a:p>
            <a:r>
              <a:rPr lang="it-IT" sz="2400" dirty="0"/>
              <a:t>anni 2000 in poi</a:t>
            </a:r>
            <a:r>
              <a:rPr lang="it-IT" sz="2400" dirty="0">
                <a:effectLst>
                  <a:outerShdw blurRad="38100" dist="38100" dir="2700000" algn="tl">
                    <a:srgbClr val="000000">
                      <a:alpha val="43137"/>
                    </a:srgbClr>
                  </a:outerShdw>
                </a:effectLst>
              </a:rPr>
              <a:t>: </a:t>
            </a:r>
            <a:r>
              <a:rPr lang="it-IT" sz="2400" u="sng" dirty="0">
                <a:effectLst>
                  <a:outerShdw blurRad="38100" dist="38100" dir="2700000" algn="tl">
                    <a:srgbClr val="000000">
                      <a:alpha val="43137"/>
                    </a:srgbClr>
                  </a:outerShdw>
                </a:effectLst>
              </a:rPr>
              <a:t>ROMENI</a:t>
            </a:r>
            <a:r>
              <a:rPr lang="it-IT" sz="2400" dirty="0"/>
              <a:t>, dal 2008 la prima comunità straniera sul territorio nazionale sfiorando il quinto di tutti gli stranieri residenti in Italia nel 2012</a:t>
            </a:r>
          </a:p>
          <a:p>
            <a:r>
              <a:rPr lang="it-IT" sz="2400" u="sng" dirty="0">
                <a:effectLst>
                  <a:outerShdw blurRad="38100" dist="38100" dir="2700000" algn="tl">
                    <a:srgbClr val="000000">
                      <a:alpha val="43137"/>
                    </a:srgbClr>
                  </a:outerShdw>
                </a:effectLst>
              </a:rPr>
              <a:t>FILIPPINI</a:t>
            </a:r>
            <a:r>
              <a:rPr lang="it-IT" sz="2400" dirty="0"/>
              <a:t>: l’Italia è con il Regno Unito la principale destinazione europea di immigrazione</a:t>
            </a:r>
          </a:p>
          <a:p>
            <a:pPr marL="0" indent="0">
              <a:buNone/>
            </a:pPr>
            <a:endParaRPr lang="it-IT" sz="2400" dirty="0"/>
          </a:p>
          <a:p>
            <a:pPr marL="0" indent="0">
              <a:buNone/>
            </a:pPr>
            <a:endParaRPr lang="it-IT" sz="2400" dirty="0"/>
          </a:p>
          <a:p>
            <a:pPr marL="0" indent="0">
              <a:buNone/>
            </a:pPr>
            <a:r>
              <a:rPr lang="it-IT" sz="2400" dirty="0"/>
              <a:t>                           </a:t>
            </a:r>
          </a:p>
          <a:p>
            <a:pPr marL="0" indent="0">
              <a:buNone/>
            </a:pPr>
            <a:r>
              <a:rPr lang="it-IT" sz="2400" dirty="0"/>
              <a:t> </a:t>
            </a:r>
            <a:r>
              <a:rPr lang="it-IT" sz="2400" b="1" dirty="0">
                <a:effectLst>
                  <a:outerShdw blurRad="38100" dist="38100" dir="2700000" algn="tl">
                    <a:srgbClr val="000000">
                      <a:alpha val="43137"/>
                    </a:srgbClr>
                  </a:outerShdw>
                </a:effectLst>
              </a:rPr>
              <a:t>MIGRANTE ECONOMICO</a:t>
            </a:r>
            <a:r>
              <a:rPr lang="it-IT" sz="2400" dirty="0"/>
              <a:t>(persona che lascia il proprio paese di origine per ragioni puramente economiche al fine di cercare di migliorare i propri mezzi di sostentamento)</a:t>
            </a:r>
          </a:p>
          <a:p>
            <a:endParaRPr lang="it-IT" sz="2400" dirty="0"/>
          </a:p>
          <a:p>
            <a:endParaRPr lang="it-IT" sz="2400" dirty="0"/>
          </a:p>
        </p:txBody>
      </p:sp>
      <p:sp>
        <p:nvSpPr>
          <p:cNvPr id="4" name="Freccia in giù 3">
            <a:extLst>
              <a:ext uri="{FF2B5EF4-FFF2-40B4-BE49-F238E27FC236}">
                <a16:creationId xmlns:a16="http://schemas.microsoft.com/office/drawing/2014/main" id="{0AEC3DAA-789B-40A6-A360-F8C6FC31646E}"/>
              </a:ext>
            </a:extLst>
          </p:cNvPr>
          <p:cNvSpPr/>
          <p:nvPr/>
        </p:nvSpPr>
        <p:spPr>
          <a:xfrm>
            <a:off x="5106156" y="415065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72171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4156AC-3926-40E9-B254-34120E7B2262}"/>
              </a:ext>
            </a:extLst>
          </p:cNvPr>
          <p:cNvSpPr>
            <a:spLocks noGrp="1"/>
          </p:cNvSpPr>
          <p:nvPr>
            <p:ph type="title"/>
          </p:nvPr>
        </p:nvSpPr>
        <p:spPr>
          <a:xfrm>
            <a:off x="646111" y="452718"/>
            <a:ext cx="9404723" cy="1600200"/>
          </a:xfrm>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u="sng" dirty="0">
                <a:latin typeface="Berlin Sans FB Demi" panose="020E0802020502020306" pitchFamily="34" charset="0"/>
              </a:rPr>
              <a:t>VOCABOLARIO DELLE MIGRAZIONI</a:t>
            </a:r>
            <a:endParaRPr lang="it-IT" u="sng" dirty="0"/>
          </a:p>
        </p:txBody>
      </p:sp>
      <p:sp>
        <p:nvSpPr>
          <p:cNvPr id="3" name="Segnaposto contenuto 2">
            <a:extLst>
              <a:ext uri="{FF2B5EF4-FFF2-40B4-BE49-F238E27FC236}">
                <a16:creationId xmlns:a16="http://schemas.microsoft.com/office/drawing/2014/main" id="{659375A5-8894-4001-A89F-159727DE0FF6}"/>
              </a:ext>
            </a:extLst>
          </p:cNvPr>
          <p:cNvSpPr>
            <a:spLocks noGrp="1"/>
          </p:cNvSpPr>
          <p:nvPr>
            <p:ph idx="1"/>
          </p:nvPr>
        </p:nvSpPr>
        <p:spPr/>
        <p:txBody>
          <a:bodyPr>
            <a:normAutofit lnSpcReduction="10000"/>
          </a:bodyPr>
          <a:lstStyle/>
          <a:p>
            <a:r>
              <a:rPr lang="it-IT" b="1" u="sng" dirty="0">
                <a:effectLst>
                  <a:outerShdw blurRad="38100" dist="38100" dir="2700000" algn="tl">
                    <a:srgbClr val="000000">
                      <a:alpha val="43137"/>
                    </a:srgbClr>
                  </a:outerShdw>
                </a:effectLst>
              </a:rPr>
              <a:t>EMIGRANTE</a:t>
            </a:r>
            <a:r>
              <a:rPr lang="it-IT" dirty="0"/>
              <a:t>: Un residente, cittadino o straniero, in partenza o in uscita da uno stato che intende rimanere all’estero per un periodo superiore a un anno (UN, New York 1998; UE art.2c del Reg. CE 862/2007) che diventa poi </a:t>
            </a:r>
            <a:r>
              <a:rPr lang="it-IT" b="1" u="sng" dirty="0">
                <a:effectLst>
                  <a:outerShdw blurRad="38100" dist="38100" dir="2700000" algn="tl">
                    <a:srgbClr val="000000">
                      <a:alpha val="43137"/>
                    </a:srgbClr>
                  </a:outerShdw>
                </a:effectLst>
              </a:rPr>
              <a:t>IMMIGRATO</a:t>
            </a:r>
            <a:r>
              <a:rPr lang="it-IT" dirty="0">
                <a:effectLst>
                  <a:outerShdw blurRad="38100" dist="38100" dir="2700000" algn="tl">
                    <a:srgbClr val="000000">
                      <a:alpha val="43137"/>
                    </a:srgbClr>
                  </a:outerShdw>
                </a:effectLst>
              </a:rPr>
              <a:t> quando si stabilisce in un territorio ed è quindi </a:t>
            </a:r>
            <a:r>
              <a:rPr lang="it-IT" b="1" u="sng" dirty="0">
                <a:effectLst>
                  <a:outerShdw blurRad="38100" dist="38100" dir="2700000" algn="tl">
                    <a:srgbClr val="000000">
                      <a:alpha val="43137"/>
                    </a:srgbClr>
                  </a:outerShdw>
                </a:effectLst>
              </a:rPr>
              <a:t>MIGRANTE</a:t>
            </a:r>
            <a:r>
              <a:rPr lang="it-IT" dirty="0"/>
              <a:t> perché in transito da quando parte</a:t>
            </a:r>
            <a:endParaRPr lang="it-IT" u="sng" dirty="0">
              <a:effectLst>
                <a:outerShdw blurRad="38100" dist="38100" dir="2700000" algn="tl">
                  <a:srgbClr val="000000">
                    <a:alpha val="43137"/>
                  </a:srgbClr>
                </a:outerShdw>
              </a:effectLst>
            </a:endParaRPr>
          </a:p>
          <a:p>
            <a:r>
              <a:rPr lang="it-IT" b="1" u="sng" dirty="0">
                <a:effectLst>
                  <a:outerShdw blurRad="38100" dist="38100" dir="2700000" algn="tl">
                    <a:srgbClr val="000000">
                      <a:alpha val="43137"/>
                    </a:srgbClr>
                  </a:outerShdw>
                </a:effectLst>
              </a:rPr>
              <a:t>ESODO</a:t>
            </a:r>
            <a:r>
              <a:rPr lang="it-IT" dirty="0"/>
              <a:t>: Movimenti in gruppi (isolati o sporadici) al di fuori di un paese di origine costituiti da un grande numero di persone o da una parte di una comunità di un determinato momento (IOM, </a:t>
            </a:r>
            <a:r>
              <a:rPr lang="it-IT" i="1" dirty="0" err="1"/>
              <a:t>Glossary</a:t>
            </a:r>
            <a:r>
              <a:rPr lang="it-IT" dirty="0"/>
              <a:t> </a:t>
            </a:r>
            <a:r>
              <a:rPr lang="it-IT" i="1" dirty="0"/>
              <a:t>on Migration</a:t>
            </a:r>
            <a:r>
              <a:rPr lang="it-IT" dirty="0"/>
              <a:t>, 2011)</a:t>
            </a:r>
          </a:p>
          <a:p>
            <a:r>
              <a:rPr lang="it-IT" b="1" u="sng" dirty="0">
                <a:effectLst>
                  <a:outerShdw blurRad="38100" dist="38100" dir="2700000" algn="tl">
                    <a:srgbClr val="000000">
                      <a:alpha val="43137"/>
                    </a:srgbClr>
                  </a:outerShdw>
                </a:effectLst>
              </a:rPr>
              <a:t>FATTORE DI SPINTA-ATTRAZIONE </a:t>
            </a:r>
            <a:r>
              <a:rPr lang="it-IT" dirty="0">
                <a:effectLst>
                  <a:outerShdw blurRad="38100" dist="38100" dir="2700000" algn="tl">
                    <a:srgbClr val="000000">
                      <a:alpha val="43137"/>
                    </a:srgbClr>
                  </a:outerShdw>
                </a:effectLst>
              </a:rPr>
              <a:t>(</a:t>
            </a:r>
            <a:r>
              <a:rPr lang="it-IT" i="1" dirty="0" err="1">
                <a:effectLst>
                  <a:outerShdw blurRad="38100" dist="38100" dir="2700000" algn="tl">
                    <a:srgbClr val="000000">
                      <a:alpha val="43137"/>
                    </a:srgbClr>
                  </a:outerShdw>
                </a:effectLst>
              </a:rPr>
              <a:t>push</a:t>
            </a:r>
            <a:r>
              <a:rPr lang="it-IT" i="1" dirty="0">
                <a:effectLst>
                  <a:outerShdw blurRad="38100" dist="38100" dir="2700000" algn="tl">
                    <a:srgbClr val="000000">
                      <a:alpha val="43137"/>
                    </a:srgbClr>
                  </a:outerShdw>
                </a:effectLst>
              </a:rPr>
              <a:t> and pull theory</a:t>
            </a:r>
            <a:r>
              <a:rPr lang="it-IT" dirty="0">
                <a:effectLst>
                  <a:outerShdw blurRad="38100" dist="38100" dir="2700000" algn="tl">
                    <a:srgbClr val="000000">
                      <a:alpha val="43137"/>
                    </a:srgbClr>
                  </a:outerShdw>
                </a:effectLst>
              </a:rPr>
              <a:t>)</a:t>
            </a:r>
            <a:r>
              <a:rPr lang="it-IT" dirty="0"/>
              <a:t>: fattori che attivano e influenzano la decisione di migrare, attirando verso un altro paese(attrazione) e spingendo o stimolando l’emigrazione(spinta)</a:t>
            </a:r>
          </a:p>
        </p:txBody>
      </p:sp>
    </p:spTree>
    <p:extLst>
      <p:ext uri="{BB962C8B-B14F-4D97-AF65-F5344CB8AC3E}">
        <p14:creationId xmlns:p14="http://schemas.microsoft.com/office/powerpoint/2010/main" val="1716784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D06F24-E0E5-45F2-8D5A-EF3C5C2B0197}"/>
              </a:ext>
            </a:extLst>
          </p:cNvPr>
          <p:cNvSpPr>
            <a:spLocks noGrp="1"/>
          </p:cNvSpPr>
          <p:nvPr>
            <p:ph type="title"/>
          </p:nvPr>
        </p:nvSpPr>
        <p:spPr/>
        <p:txBody>
          <a:bodyPr/>
          <a:lstStyle/>
          <a:p>
            <a:r>
              <a:rPr lang="it-IT" dirty="0">
                <a:latin typeface="Berlin Sans FB Demi" panose="020E0802020502020306" pitchFamily="34" charset="0"/>
              </a:rPr>
              <a:t>Rotte migratorie, viaggi e viaggiatori</a:t>
            </a:r>
            <a:br>
              <a:rPr lang="it-IT" dirty="0">
                <a:latin typeface="Berlin Sans FB Demi" panose="020E0802020502020306" pitchFamily="34" charset="0"/>
              </a:rPr>
            </a:br>
            <a:r>
              <a:rPr lang="it-IT" u="sng" dirty="0">
                <a:latin typeface="Berlin Sans FB Demi" panose="020E0802020502020306" pitchFamily="34" charset="0"/>
              </a:rPr>
              <a:t>VOCABOLARIO DELLE MIGRAZIONI</a:t>
            </a:r>
            <a:endParaRPr lang="it-IT" dirty="0"/>
          </a:p>
        </p:txBody>
      </p:sp>
      <p:sp>
        <p:nvSpPr>
          <p:cNvPr id="3" name="Segnaposto contenuto 2">
            <a:extLst>
              <a:ext uri="{FF2B5EF4-FFF2-40B4-BE49-F238E27FC236}">
                <a16:creationId xmlns:a16="http://schemas.microsoft.com/office/drawing/2014/main" id="{8209570F-53A3-4898-BE0E-3718716BDB3E}"/>
              </a:ext>
            </a:extLst>
          </p:cNvPr>
          <p:cNvSpPr>
            <a:spLocks noGrp="1"/>
          </p:cNvSpPr>
          <p:nvPr>
            <p:ph idx="1"/>
          </p:nvPr>
        </p:nvSpPr>
        <p:spPr/>
        <p:txBody>
          <a:bodyPr/>
          <a:lstStyle/>
          <a:p>
            <a:r>
              <a:rPr lang="it-IT" u="sng" dirty="0">
                <a:effectLst>
                  <a:outerShdw blurRad="38100" dist="38100" dir="2700000" algn="tl">
                    <a:srgbClr val="000000">
                      <a:alpha val="43137"/>
                    </a:srgbClr>
                  </a:outerShdw>
                </a:effectLst>
              </a:rPr>
              <a:t>MIGRANTE DI SECONDA GENERAZIONE</a:t>
            </a:r>
            <a:r>
              <a:rPr lang="it-IT" dirty="0">
                <a:effectLst>
                  <a:outerShdw blurRad="38100" dist="38100" dir="2700000" algn="tl">
                    <a:srgbClr val="000000">
                      <a:alpha val="43137"/>
                    </a:srgbClr>
                  </a:outerShdw>
                </a:effectLst>
              </a:rPr>
              <a:t>: persona nata e residente in un paese in cui almeno uno dei suoi genitori ha fatto ingresso come migrante.</a:t>
            </a:r>
          </a:p>
          <a:p>
            <a:endParaRPr lang="it-IT" dirty="0">
              <a:effectLst>
                <a:outerShdw blurRad="38100" dist="38100" dir="2700000" algn="tl">
                  <a:srgbClr val="000000">
                    <a:alpha val="43137"/>
                  </a:srgbClr>
                </a:outerShdw>
              </a:effectLst>
            </a:endParaRPr>
          </a:p>
          <a:p>
            <a:pPr marL="0" indent="0">
              <a:buNone/>
            </a:pPr>
            <a:endParaRPr lang="it-IT" dirty="0">
              <a:effectLst>
                <a:outerShdw blurRad="38100" dist="38100" dir="2700000" algn="tl">
                  <a:srgbClr val="000000">
                    <a:alpha val="43137"/>
                  </a:srgbClr>
                </a:outerShdw>
              </a:effectLst>
            </a:endParaRPr>
          </a:p>
          <a:p>
            <a:r>
              <a:rPr lang="it-IT" b="1" u="sng" dirty="0"/>
              <a:t>MIGRANTE FORZATO</a:t>
            </a:r>
            <a:r>
              <a:rPr lang="it-IT" b="1" dirty="0">
                <a:effectLst>
                  <a:outerShdw blurRad="38100" dist="38100" dir="2700000" algn="tl">
                    <a:srgbClr val="000000">
                      <a:alpha val="43137"/>
                    </a:srgbClr>
                  </a:outerShdw>
                </a:effectLst>
              </a:rPr>
              <a:t>: persona soggetta a un movimento migratorio caratterizzato da elementi di coercizione derivati da calamità naturali o da cause umane, comprese le minacce alla vita e al sostentamento (disastri chimici, nucleari, carestia o per progetti di sviluppo)</a:t>
            </a:r>
          </a:p>
          <a:p>
            <a:pPr marL="0" indent="0">
              <a:buNone/>
            </a:pPr>
            <a:endParaRPr lang="it-IT"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76509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6116</TotalTime>
  <Words>2909</Words>
  <Application>Microsoft Office PowerPoint</Application>
  <PresentationFormat>Widescreen</PresentationFormat>
  <Paragraphs>261</Paragraphs>
  <Slides>48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48</vt:i4>
      </vt:variant>
    </vt:vector>
  </HeadingPairs>
  <TitlesOfParts>
    <vt:vector size="54" baseType="lpstr">
      <vt:lpstr>Arial</vt:lpstr>
      <vt:lpstr>Berlin Sans FB Demi</vt:lpstr>
      <vt:lpstr>Century Gothic</vt:lpstr>
      <vt:lpstr>Copperplate Gothic Bold</vt:lpstr>
      <vt:lpstr>Wingdings 3</vt:lpstr>
      <vt:lpstr>Ione</vt:lpstr>
      <vt:lpstr>                       Le  Nuove Migrazioni</vt:lpstr>
      <vt:lpstr>Rotte migratorie, viaggi e viaggiatori</vt:lpstr>
      <vt:lpstr>Rotte migratorie, viaggi e viaggiatori</vt:lpstr>
      <vt:lpstr> Rotte migratorie, viaggi e viaggiatori</vt:lpstr>
      <vt:lpstr>Rotte migratorie, viaggi e viaggiatori MONDO</vt:lpstr>
      <vt:lpstr>Rotte migratorie, viaggi e viaggiatori EUROPA</vt:lpstr>
      <vt:lpstr>Rotte migratorie, viaggi e viaggiatori VOCABOLARIO DELLE MIGRAZIONI </vt:lpstr>
      <vt:lpstr>Rotte migratorie, viaggi e viaggiatori VOCABOLARIO DELLE MIGRAZIONI</vt:lpstr>
      <vt:lpstr>Rotte migratorie, viaggi e viaggiatori VOCABOLARIO DELLE MIGRAZIONI</vt:lpstr>
      <vt:lpstr>Rotte migratorie, viaggi e viaggiatori VOCABOLARIO DELLE MIGRAZIONI</vt:lpstr>
      <vt:lpstr>Rotte migratorie, viaggi e viaggiatori VOCABOLARIO DELLE MIGRAZIONI</vt:lpstr>
      <vt:lpstr>Rotte migratorie, viaggi e viaggiatori CONVENZIONE DI GINEVRA 1951</vt:lpstr>
      <vt:lpstr>Rotte migratorie, viaggi e viaggiatori LA COSTITUZIONE ITALIANA</vt:lpstr>
      <vt:lpstr>Rotte migratorie, viaggi e viaggiatori LA COSTITUZIONE ITALIANA</vt:lpstr>
      <vt:lpstr>Rotte migratorie, viaggi e viaggiatori CONVENZIONE DI GINEVRA 1951</vt:lpstr>
      <vt:lpstr>Rotte migratorie, viaggi e viaggiatori CONVENZIONE DI GINEVRA 1951</vt:lpstr>
      <vt:lpstr>Rotte migratorie, viaggi e viaggiatori CONVENZIONE DI GINEVRA 1951</vt:lpstr>
      <vt:lpstr>Rotte migratorie, viaggi e viaggiatori RIFUGIATI </vt:lpstr>
      <vt:lpstr>Rotte migratorie, viaggi e viaggiatori RIFUGIATI</vt:lpstr>
      <vt:lpstr>Massimo Sestini, IL BARCONE DEI MIGRANTI, Canale di Sicilia vincitore del Word Press Photo 2015</vt:lpstr>
      <vt:lpstr>Rotte migratorie, viaggi e viaggiatori IL MEDITERRANEO</vt:lpstr>
      <vt:lpstr>Rotte migratorie, viaggi e viaggiatori IL MEDITERRANEO</vt:lpstr>
      <vt:lpstr>Rotte migratorie, viaggi e viaggiatori IL MEDITERRANEO</vt:lpstr>
      <vt:lpstr>Rotte migratorie, viaggi e viaggiatori IL MEDITERRANEO</vt:lpstr>
      <vt:lpstr>Rotte migratorie, viaggi e viaggiatori LA LIBIA</vt:lpstr>
      <vt:lpstr>Rotte migratorie, viaggi e viaggiatori L’AFRICA</vt:lpstr>
      <vt:lpstr>Rotte migratorie, viaggi e viaggiatori L’AFRICA</vt:lpstr>
      <vt:lpstr>Rotte migratorie, viaggi e viaggiatori L’AFRICA E LE SUE RISORSE</vt:lpstr>
      <vt:lpstr>Rotte migratorie, viaggi e viaggiatori L’AFRICA</vt:lpstr>
      <vt:lpstr>Rotte migratorie, viaggi e viaggiatori LA FUGA DAL PAESE DI ORIGINE</vt:lpstr>
      <vt:lpstr>Rotte migratorie, viaggi e viaggiatori L’ARRIVO IN ITALIA</vt:lpstr>
      <vt:lpstr>Rotte migratorie, viaggi e viaggiatori L’ARRIVO IN ITALIA</vt:lpstr>
      <vt:lpstr>Rotte migratorie, viaggi e viaggiatori L’ARRIVO IN ITALIA</vt:lpstr>
      <vt:lpstr>Presentazione standard di PowerPoint</vt:lpstr>
      <vt:lpstr>Presentazione standard di PowerPoint</vt:lpstr>
      <vt:lpstr>Rotte migratorie, viaggi e viaggiatori I DATI </vt:lpstr>
      <vt:lpstr>Rotte migratorie, viaggi e viaggiatori LE FONTI E L’INFORMAZIONE</vt:lpstr>
      <vt:lpstr>Rotte migratorie, viaggi e viaggiatori GUARDARSI NEGLI OCCHI</vt:lpstr>
      <vt:lpstr>Rotte migratorie, viaggi e viaggiatori CONCLUSIONI</vt:lpstr>
      <vt:lpstr>Rotte migratorie, viaggi e viaggiatori CONCLUSIONI</vt:lpstr>
      <vt:lpstr>Rotte migratorie, viaggi e viaggiatori CONCLUSIONI</vt:lpstr>
      <vt:lpstr>Rotte migratorie, viaggi e viaggiatori CONCLUSIONI</vt:lpstr>
      <vt:lpstr>FOCUS SUI DIRITTI UMANI</vt:lpstr>
      <vt:lpstr>FOCUS SUI DIRITTI UMANI</vt:lpstr>
      <vt:lpstr>LO SAPEVATE CHE…IN AFRICA ACCADE ANCHE QUESTO…</vt:lpstr>
      <vt:lpstr>LO SAPEVATE CHE…IN AFRICA ACCADE ANCHE QUESTO…</vt:lpstr>
      <vt:lpstr>TESTIMONIANZA DAL VIVO</vt:lpstr>
      <vt:lpstr>LA DIVERSITA’ E’ UN DIRITTO CHE APPARTIENE A TUTTI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Nuove                                                                      Migrazioni</dc:title>
  <dc:creator>caterina gori</dc:creator>
  <cp:lastModifiedBy>caterina gori</cp:lastModifiedBy>
  <cp:revision>80</cp:revision>
  <dcterms:created xsi:type="dcterms:W3CDTF">2019-02-09T15:22:32Z</dcterms:created>
  <dcterms:modified xsi:type="dcterms:W3CDTF">2019-03-27T09:31:23Z</dcterms:modified>
</cp:coreProperties>
</file>