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60" r:id="rId4"/>
    <p:sldId id="257" r:id="rId5"/>
    <p:sldId id="261" r:id="rId6"/>
    <p:sldId id="283" r:id="rId7"/>
    <p:sldId id="282" r:id="rId8"/>
    <p:sldId id="290" r:id="rId9"/>
    <p:sldId id="259" r:id="rId10"/>
    <p:sldId id="262" r:id="rId11"/>
    <p:sldId id="263" r:id="rId12"/>
    <p:sldId id="285" r:id="rId13"/>
    <p:sldId id="284" r:id="rId14"/>
    <p:sldId id="266" r:id="rId15"/>
    <p:sldId id="267" r:id="rId16"/>
    <p:sldId id="268" r:id="rId17"/>
    <p:sldId id="269" r:id="rId18"/>
    <p:sldId id="270" r:id="rId19"/>
    <p:sldId id="286" r:id="rId20"/>
    <p:sldId id="271" r:id="rId21"/>
    <p:sldId id="272" r:id="rId22"/>
    <p:sldId id="273" r:id="rId23"/>
    <p:sldId id="274" r:id="rId24"/>
    <p:sldId id="275" r:id="rId25"/>
    <p:sldId id="287" r:id="rId26"/>
    <p:sldId id="288" r:id="rId27"/>
    <p:sldId id="289" r:id="rId28"/>
    <p:sldId id="276" r:id="rId29"/>
    <p:sldId id="277" r:id="rId30"/>
    <p:sldId id="278" r:id="rId31"/>
    <p:sldId id="291" r:id="rId32"/>
    <p:sldId id="279" r:id="rId33"/>
    <p:sldId id="280" r:id="rId34"/>
    <p:sldId id="281" r:id="rId3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393"/>
    <p:restoredTop sz="95701"/>
  </p:normalViewPr>
  <p:slideViewPr>
    <p:cSldViewPr>
      <p:cViewPr>
        <p:scale>
          <a:sx n="95" d="100"/>
          <a:sy n="95" d="100"/>
        </p:scale>
        <p:origin x="872" y="4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8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2465601"/>
            <a:ext cx="67687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È la domanda che ci ha accompagnato nell’anno </a:t>
            </a:r>
            <a:r>
              <a:rPr lang="it-IT" sz="20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it-IT" sz="20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it-IT" sz="20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appena </a:t>
            </a:r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trascorso. </a:t>
            </a:r>
            <a:r>
              <a:rPr lang="it-IT" sz="20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Abbiamo </a:t>
            </a:r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cercato insieme di </a:t>
            </a:r>
            <a:r>
              <a:rPr lang="it-IT" sz="20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it-IT" sz="20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it-IT" sz="20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ascoltare</a:t>
            </a:r>
            <a:r>
              <a:rPr lang="it-IT" sz="20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ciò che lo </a:t>
            </a:r>
            <a:r>
              <a:rPr lang="it-IT" sz="20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it-IT" sz="20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it-IT" sz="20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Spirito</a:t>
            </a:r>
            <a:r>
              <a:rPr lang="it-IT" sz="20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ci andava dicendo. </a:t>
            </a:r>
            <a:endParaRPr kumimoji="0" lang="en-US" altLang="ko-KR" sz="2000" b="1" dirty="0">
              <a:solidFill>
                <a:schemeClr val="accent6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0" y="764704"/>
            <a:ext cx="7308304" cy="113877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800" b="1" dirty="0" smtClean="0">
                <a:solidFill>
                  <a:srgbClr val="FFC000"/>
                </a:solidFill>
                <a:latin typeface="Book Antiqua Corsivo" charset="0"/>
                <a:ea typeface="Book Antiqua Corsivo" charset="0"/>
                <a:cs typeface="Book Antiqua Corsivo" charset="0"/>
              </a:rPr>
              <a:t>	Che </a:t>
            </a:r>
            <a:r>
              <a:rPr lang="it-IT" sz="2800" b="1" dirty="0">
                <a:solidFill>
                  <a:srgbClr val="FFC000"/>
                </a:solidFill>
                <a:latin typeface="Book Antiqua Corsivo" charset="0"/>
                <a:ea typeface="Book Antiqua Corsivo" charset="0"/>
                <a:cs typeface="Book Antiqua Corsivo" charset="0"/>
              </a:rPr>
              <a:t>cosa ci chiede </a:t>
            </a:r>
            <a:r>
              <a:rPr lang="it-IT" sz="2800" b="1" dirty="0" smtClean="0">
                <a:solidFill>
                  <a:srgbClr val="FFC000"/>
                </a:solidFill>
                <a:latin typeface="Book Antiqua Corsivo" charset="0"/>
                <a:ea typeface="Book Antiqua Corsivo" charset="0"/>
                <a:cs typeface="Book Antiqua Corsivo" charset="0"/>
              </a:rPr>
              <a:t>oggi </a:t>
            </a:r>
            <a:r>
              <a:rPr lang="it-IT" sz="2800" b="1" dirty="0">
                <a:solidFill>
                  <a:srgbClr val="FFC000"/>
                </a:solidFill>
                <a:latin typeface="Book Antiqua Corsivo" charset="0"/>
                <a:ea typeface="Book Antiqua Corsivo" charset="0"/>
                <a:cs typeface="Book Antiqua Corsivo" charset="0"/>
              </a:rPr>
              <a:t>il Signore</a:t>
            </a:r>
            <a:r>
              <a:rPr lang="it-IT" sz="2800" b="1" dirty="0" smtClean="0">
                <a:solidFill>
                  <a:srgbClr val="FFC000"/>
                </a:solidFill>
                <a:latin typeface="Book Antiqua Corsivo" charset="0"/>
                <a:ea typeface="Book Antiqua Corsivo" charset="0"/>
                <a:cs typeface="Book Antiqua Corsivo" charset="0"/>
              </a:rPr>
              <a:t>?</a:t>
            </a:r>
          </a:p>
          <a:p>
            <a:endParaRPr lang="it-IT" altLang="ko-KR" sz="1050" b="1" dirty="0">
              <a:solidFill>
                <a:srgbClr val="FFC000"/>
              </a:solidFill>
              <a:latin typeface="Book Antiqua Corsivo" charset="0"/>
              <a:ea typeface="Book Antiqua Corsivo" charset="0"/>
              <a:cs typeface="Book Antiqua Corsivo" charset="0"/>
            </a:endParaRPr>
          </a:p>
          <a:p>
            <a:r>
              <a:rPr lang="it-IT" sz="2800" b="1" dirty="0" smtClean="0">
                <a:solidFill>
                  <a:srgbClr val="FFC000"/>
                </a:solidFill>
                <a:latin typeface="Book Antiqua Corsivo" charset="0"/>
                <a:ea typeface="Book Antiqua Corsivo" charset="0"/>
                <a:cs typeface="Book Antiqua Corsivo" charset="0"/>
              </a:rPr>
              <a:t>	Che </a:t>
            </a:r>
            <a:r>
              <a:rPr lang="it-IT" sz="2800" b="1" dirty="0">
                <a:solidFill>
                  <a:srgbClr val="FFC000"/>
                </a:solidFill>
                <a:latin typeface="Book Antiqua Corsivo" charset="0"/>
                <a:ea typeface="Book Antiqua Corsivo" charset="0"/>
                <a:cs typeface="Book Antiqua Corsivo" charset="0"/>
              </a:rPr>
              <a:t>cosa chiede alla chiesa pistoiese?</a:t>
            </a:r>
            <a:endParaRPr lang="en-US" altLang="ko-KR" sz="2800" b="1" dirty="0" smtClean="0">
              <a:solidFill>
                <a:srgbClr val="FFC000"/>
              </a:solidFill>
              <a:latin typeface="Book Antiqua Corsivo" charset="0"/>
              <a:ea typeface="Book Antiqua Corsivo" charset="0"/>
              <a:cs typeface="Book Antiqua Corsivo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32050" y="4149080"/>
            <a:ext cx="6630918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Abbiamo 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pregato e ci siamo </a:t>
            </a:r>
            <a:r>
              <a:rPr lang="it-IT" sz="20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confrontati</a:t>
            </a:r>
          </a:p>
          <a:p>
            <a:pPr algn="ctr"/>
            <a:r>
              <a:rPr lang="it-IT" sz="20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/>
            </a:r>
            <a:br>
              <a:rPr lang="it-IT" sz="20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</a:br>
            <a:r>
              <a:rPr lang="it-IT" sz="20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Abbiamo fatto attenzione agli inviti di Papa Francesco:</a:t>
            </a:r>
            <a:br>
              <a:rPr lang="it-IT" sz="20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</a:br>
            <a:endParaRPr lang="it-IT" sz="1400" dirty="0" smtClean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  <a:p>
            <a:pPr lvl="1" algn="ctr"/>
            <a:r>
              <a:rPr lang="it-IT" sz="1600" i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EVANGELII GAUDIUM, Sinodi </a:t>
            </a:r>
            <a:r>
              <a:rPr lang="it-IT" sz="1600" i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sulla </a:t>
            </a:r>
            <a:r>
              <a:rPr lang="it-IT" sz="1600" i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famiglia,</a:t>
            </a:r>
          </a:p>
          <a:p>
            <a:pPr lvl="1" algn="ctr"/>
            <a:r>
              <a:rPr lang="it-IT" sz="1600" i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Convegno ecclesiale di </a:t>
            </a:r>
            <a:r>
              <a:rPr lang="it-IT" sz="1600" i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Firenze</a:t>
            </a:r>
          </a:p>
          <a:p>
            <a:pPr marL="285750" indent="-285750">
              <a:buFontTx/>
              <a:buChar char="-"/>
            </a:pPr>
            <a:endParaRPr lang="en-US" altLang="ko-KR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endParaRPr lang="it-IT" dirty="0">
              <a:latin typeface="Arial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805264"/>
            <a:ext cx="769268" cy="82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680520"/>
          </a:xfrm>
        </p:spPr>
        <p:txBody>
          <a:bodyPr/>
          <a:lstStyle/>
          <a:p>
            <a:r>
              <a:rPr lang="it-IT" dirty="0"/>
              <a:t>I </a:t>
            </a:r>
            <a:r>
              <a:rPr lang="it-IT" b="1" i="1" dirty="0" smtClean="0"/>
              <a:t>segni </a:t>
            </a:r>
            <a:r>
              <a:rPr lang="it-IT" b="1" i="1" dirty="0"/>
              <a:t>dei </a:t>
            </a:r>
            <a:r>
              <a:rPr lang="it-IT" b="1" i="1" dirty="0" smtClean="0"/>
              <a:t>tempi </a:t>
            </a:r>
            <a:r>
              <a:rPr lang="it-IT" dirty="0" smtClean="0"/>
              <a:t>ci </a:t>
            </a:r>
            <a:r>
              <a:rPr lang="it-IT" dirty="0"/>
              <a:t>dicono </a:t>
            </a:r>
            <a:r>
              <a:rPr lang="it-IT" dirty="0" smtClean="0"/>
              <a:t>innanzitutto </a:t>
            </a:r>
            <a:r>
              <a:rPr lang="it-IT" dirty="0"/>
              <a:t>che il nostro mondo ha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urgente </a:t>
            </a:r>
            <a:r>
              <a:rPr lang="it-IT" dirty="0"/>
              <a:t>bisogno di riscoprire la presenza di un Padre vero,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misericordioso </a:t>
            </a:r>
            <a:r>
              <a:rPr lang="it-IT" dirty="0"/>
              <a:t>e tenero, datore di vita e di speranza.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La </a:t>
            </a:r>
            <a:r>
              <a:rPr lang="it-IT" dirty="0"/>
              <a:t>nostra è una società sostanzialmente di </a:t>
            </a:r>
            <a:r>
              <a:rPr lang="it-IT" dirty="0" smtClean="0"/>
              <a:t>orfani, fatta </a:t>
            </a:r>
            <a:r>
              <a:rPr lang="it-IT" dirty="0"/>
              <a:t>di gente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che </a:t>
            </a:r>
            <a:r>
              <a:rPr lang="it-IT" dirty="0"/>
              <a:t>non si sente più voluta con amore, amata senza riserve,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accompagnata </a:t>
            </a:r>
            <a:r>
              <a:rPr lang="it-IT" dirty="0"/>
              <a:t>con premura.</a:t>
            </a:r>
            <a:endParaRPr lang="it-IT" dirty="0" smtClean="0"/>
          </a:p>
          <a:p>
            <a:endParaRPr lang="it-IT" dirty="0"/>
          </a:p>
          <a:p>
            <a:pPr algn="r"/>
            <a:r>
              <a:rPr lang="it-IT" dirty="0" smtClean="0"/>
              <a:t>Ripartire </a:t>
            </a:r>
            <a:r>
              <a:rPr lang="it-IT" dirty="0"/>
              <a:t>da Dio, dal Padre misericordioso. Si tratta di</a:t>
            </a:r>
            <a:r>
              <a:rPr lang="it-IT" b="1" dirty="0"/>
              <a:t> </a:t>
            </a: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>rimettere </a:t>
            </a:r>
            <a:r>
              <a:rPr lang="it-IT" b="1" dirty="0"/>
              <a:t>al centro della nostra vita cristiana l’ascolto e </a:t>
            </a: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>la </a:t>
            </a:r>
            <a:r>
              <a:rPr lang="it-IT" b="1" dirty="0"/>
              <a:t>contemplazione</a:t>
            </a:r>
            <a:r>
              <a:rPr lang="it-IT" dirty="0"/>
              <a:t>. Dobbiamo costruire </a:t>
            </a:r>
            <a:r>
              <a:rPr lang="it-IT" b="1" dirty="0"/>
              <a:t>un cristianesimo mistico</a:t>
            </a:r>
            <a:r>
              <a:rPr lang="it-IT" dirty="0"/>
              <a:t>,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cercando </a:t>
            </a:r>
            <a:r>
              <a:rPr lang="it-IT" dirty="0"/>
              <a:t>di vivere sempre alla presenza di Dio,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sia </a:t>
            </a:r>
            <a:r>
              <a:rPr lang="it-IT" dirty="0"/>
              <a:t>quando preghiamo, sia quando viviamo nel </a:t>
            </a:r>
            <a:r>
              <a:rPr lang="it-IT" dirty="0" smtClean="0"/>
              <a:t>mondo.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83512" y="552058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ook Antiqua Corsivo" charset="0"/>
                <a:ea typeface="Book Antiqua Corsivo" charset="0"/>
                <a:cs typeface="Book Antiqua Corsivo" charset="0"/>
              </a:rPr>
              <a:t>1. Il Padre</a:t>
            </a:r>
            <a:endParaRPr lang="it-IT" sz="4800" b="1" dirty="0">
              <a:solidFill>
                <a:schemeClr val="accent5">
                  <a:lumMod val="60000"/>
                  <a:lumOff val="40000"/>
                </a:schemeClr>
              </a:solidFill>
              <a:latin typeface="Book Antiqua Corsivo" charset="0"/>
              <a:ea typeface="Book Antiqua Corsivo" charset="0"/>
              <a:cs typeface="Book Antiqua Corsivo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805264"/>
            <a:ext cx="769268" cy="82055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371" y="0"/>
            <a:ext cx="955929" cy="173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95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2736303"/>
          </a:xfrm>
        </p:spPr>
        <p:txBody>
          <a:bodyPr/>
          <a:lstStyle/>
          <a:p>
            <a:r>
              <a:rPr lang="it-IT" dirty="0"/>
              <a:t>Le nostre comunità parrocchiali, se non riescono a introdurre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i </a:t>
            </a:r>
            <a:r>
              <a:rPr lang="it-IT" dirty="0"/>
              <a:t>bambini, i ragazzi, i giovani, le famiglie e le persone in genere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a </a:t>
            </a:r>
            <a:r>
              <a:rPr lang="it-IT" dirty="0"/>
              <a:t>questa contemplazione e adorazione del Dio vivente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Padre </a:t>
            </a:r>
            <a:r>
              <a:rPr lang="it-IT" dirty="0"/>
              <a:t>misericordioso, falliscono il loro compito e si riducono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ad </a:t>
            </a:r>
            <a:r>
              <a:rPr lang="it-IT" dirty="0"/>
              <a:t>essere un’accozzaglia di iniziative e di attività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senza </a:t>
            </a:r>
            <a:r>
              <a:rPr lang="it-IT" dirty="0"/>
              <a:t>capo né </a:t>
            </a:r>
            <a:r>
              <a:rPr lang="it-IT" dirty="0" smtClean="0"/>
              <a:t>coda, coacervo </a:t>
            </a:r>
            <a:r>
              <a:rPr lang="it-IT" dirty="0"/>
              <a:t>di piccoli e ridicoli poteri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e </a:t>
            </a:r>
            <a:r>
              <a:rPr lang="it-IT" dirty="0"/>
              <a:t>spazi di incomprensione e incomunicabilità.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57200" y="3068960"/>
            <a:ext cx="8229600" cy="22322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Non c’è da aver paura che la contemplazione e l’adorazione del </a:t>
            </a:r>
            <a:r>
              <a:rPr lang="it-IT" sz="20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/>
            </a:r>
            <a:br>
              <a:rPr lang="it-IT" sz="20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</a:br>
            <a:r>
              <a:rPr lang="it-IT" sz="20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Padre </a:t>
            </a:r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ci alieni dalla storia e dal concreto servizio ai poveri! Tutt’altro</a:t>
            </a:r>
            <a:r>
              <a:rPr lang="it-IT" sz="20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.</a:t>
            </a:r>
          </a:p>
          <a:p>
            <a:pPr algn="r"/>
            <a:endParaRPr lang="it-IT" sz="2000" dirty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  <a:p>
            <a:r>
              <a:rPr lang="it-IT" sz="20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Un </a:t>
            </a:r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cristianesimo contemplativo </a:t>
            </a:r>
            <a:r>
              <a:rPr lang="it-IT" sz="20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è necessariamente </a:t>
            </a:r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in “uscita”, </a:t>
            </a:r>
            <a:r>
              <a:rPr lang="it-IT" sz="20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/>
            </a:r>
            <a:br>
              <a:rPr lang="it-IT" sz="20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</a:br>
            <a:r>
              <a:rPr lang="it-IT" sz="20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missionario</a:t>
            </a:r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, perché la contemplazione ci fa incontrare </a:t>
            </a:r>
            <a:r>
              <a:rPr lang="it-IT" sz="20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/>
            </a:r>
            <a:br>
              <a:rPr lang="it-IT" sz="20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</a:br>
            <a:r>
              <a:rPr lang="it-IT" sz="20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con </a:t>
            </a:r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lo sguardo di Dio dove scopriamo i fratelli, i poveri, </a:t>
            </a:r>
            <a:r>
              <a:rPr lang="it-IT" sz="20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/>
            </a:r>
            <a:br>
              <a:rPr lang="it-IT" sz="20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</a:br>
            <a:r>
              <a:rPr lang="it-IT" sz="20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i </a:t>
            </a:r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peccatori che Dio ama in modo indistinto.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771800" y="5589240"/>
            <a:ext cx="3231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</a:rPr>
              <a:t>Spiritualità autentica</a:t>
            </a:r>
            <a:endParaRPr lang="it-IT" sz="2400" b="1" dirty="0">
              <a:solidFill>
                <a:schemeClr val="accent5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805264"/>
            <a:ext cx="769268" cy="82055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371" y="0"/>
            <a:ext cx="955929" cy="173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98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97652"/>
          </a:xfrm>
        </p:spPr>
        <p:txBody>
          <a:bodyPr/>
          <a:lstStyle/>
          <a:p>
            <a:r>
              <a:rPr lang="it-IT" sz="3600" dirty="0" smtClean="0">
                <a:solidFill>
                  <a:srgbClr val="FFC000"/>
                </a:solidFill>
                <a:latin typeface="Book Antiqua Corsivo" charset="0"/>
                <a:ea typeface="Book Antiqua Corsivo" charset="0"/>
                <a:cs typeface="Book Antiqua Corsivo" charset="0"/>
              </a:rPr>
              <a:t>Proposte concrete:</a:t>
            </a:r>
            <a:endParaRPr lang="it-IT" sz="3600" dirty="0">
              <a:solidFill>
                <a:srgbClr val="FFC000"/>
              </a:solidFill>
              <a:latin typeface="Book Antiqua Corsivo" charset="0"/>
              <a:ea typeface="Book Antiqua Corsivo" charset="0"/>
              <a:cs typeface="Book Antiqua Corsivo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960440"/>
          </a:xfrm>
        </p:spPr>
        <p:txBody>
          <a:bodyPr/>
          <a:lstStyle/>
          <a:p>
            <a:pPr marL="457200" indent="-457200">
              <a:buAutoNum type="arabicParenR"/>
            </a:pP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Riprendere </a:t>
            </a: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la riforma 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liturgica</a:t>
            </a:r>
          </a:p>
          <a:p>
            <a:pPr algn="ctr"/>
            <a:r>
              <a:rPr lang="it-IT" dirty="0"/>
              <a:t/>
            </a:r>
            <a:br>
              <a:rPr lang="it-IT" dirty="0"/>
            </a:br>
            <a:endParaRPr lang="it-IT" dirty="0" smtClean="0"/>
          </a:p>
          <a:p>
            <a:pPr algn="ctr"/>
            <a:r>
              <a:rPr lang="it-IT" dirty="0" smtClean="0"/>
              <a:t>La </a:t>
            </a:r>
            <a:r>
              <a:rPr lang="it-IT" dirty="0"/>
              <a:t>liturgia sia una vera preghiera, partecipata,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esperienza </a:t>
            </a:r>
            <a:r>
              <a:rPr lang="it-IT" dirty="0"/>
              <a:t>viva di Dio e di incontro con i fratelli</a:t>
            </a:r>
            <a:r>
              <a:rPr lang="it-IT" dirty="0" smtClean="0"/>
              <a:t>.</a:t>
            </a:r>
            <a:br>
              <a:rPr lang="it-IT" dirty="0" smtClean="0"/>
            </a:br>
            <a:endParaRPr lang="it-IT" dirty="0"/>
          </a:p>
          <a:p>
            <a:pPr algn="ctr"/>
            <a:r>
              <a:rPr lang="it-IT" dirty="0"/>
              <a:t>In special modo </a:t>
            </a:r>
            <a:r>
              <a:rPr lang="it-IT" dirty="0" smtClean="0"/>
              <a:t>l’Eucarestia </a:t>
            </a:r>
            <a:r>
              <a:rPr lang="it-IT" dirty="0"/>
              <a:t>sia il cuore, la fonte e il culmine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della </a:t>
            </a:r>
            <a:r>
              <a:rPr lang="it-IT" dirty="0"/>
              <a:t>vita cristiana</a:t>
            </a:r>
            <a:r>
              <a:rPr lang="it-IT" dirty="0" smtClean="0"/>
              <a:t>.</a:t>
            </a:r>
            <a:br>
              <a:rPr lang="it-IT" dirty="0" smtClean="0"/>
            </a:br>
            <a:endParaRPr lang="it-IT" dirty="0"/>
          </a:p>
          <a:p>
            <a:pPr algn="ctr"/>
            <a:r>
              <a:rPr lang="it-IT" dirty="0"/>
              <a:t>Le comunità cristiane devono fare liturgie vive e partecipate;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devono </a:t>
            </a:r>
            <a:r>
              <a:rPr lang="it-IT" dirty="0"/>
              <a:t>insegnare a pregare.</a:t>
            </a:r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805264"/>
            <a:ext cx="769268" cy="82055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371" y="0"/>
            <a:ext cx="955929" cy="173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97652"/>
          </a:xfrm>
        </p:spPr>
        <p:txBody>
          <a:bodyPr/>
          <a:lstStyle/>
          <a:p>
            <a:r>
              <a:rPr lang="it-IT" sz="3600" dirty="0" smtClean="0">
                <a:solidFill>
                  <a:srgbClr val="FFC000"/>
                </a:solidFill>
                <a:latin typeface="Book Antiqua Corsivo" charset="0"/>
                <a:ea typeface="Book Antiqua Corsivo" charset="0"/>
                <a:cs typeface="Book Antiqua Corsivo" charset="0"/>
              </a:rPr>
              <a:t>Proposte concrete:</a:t>
            </a:r>
            <a:endParaRPr lang="it-IT" sz="3600" dirty="0">
              <a:solidFill>
                <a:srgbClr val="FFC000"/>
              </a:solidFill>
              <a:latin typeface="Book Antiqua Corsivo" charset="0"/>
              <a:ea typeface="Book Antiqua Corsivo" charset="0"/>
              <a:cs typeface="Book Antiqua Corsivo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392488"/>
          </a:xfrm>
        </p:spPr>
        <p:txBody>
          <a:bodyPr/>
          <a:lstStyle/>
          <a:p>
            <a:pPr marL="457200" indent="-457200">
              <a:buAutoNum type="arabicParenR"/>
            </a:pP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Riprendere </a:t>
            </a: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la riforma 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liturgica</a:t>
            </a:r>
          </a:p>
          <a:p>
            <a:pPr marL="457200" indent="-457200">
              <a:buAutoNum type="arabicParenR"/>
            </a:pP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Gruppi di Ascolto del Vangelo</a:t>
            </a:r>
            <a:endParaRPr lang="it-IT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it-IT" dirty="0"/>
              <a:t/>
            </a:r>
            <a:br>
              <a:rPr lang="it-IT" dirty="0"/>
            </a:br>
            <a:endParaRPr lang="it-IT" dirty="0" smtClean="0"/>
          </a:p>
          <a:p>
            <a:pPr algn="ctr"/>
            <a:r>
              <a:rPr lang="it-IT" dirty="0"/>
              <a:t>Promuovere e sostenere i </a:t>
            </a:r>
            <a:r>
              <a:rPr lang="it-IT" b="1" dirty="0"/>
              <a:t>Gruppi di Ascolto del Vangelo</a:t>
            </a:r>
            <a:r>
              <a:rPr lang="it-IT" dirty="0"/>
              <a:t>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nelle </a:t>
            </a:r>
            <a:r>
              <a:rPr lang="it-IT" dirty="0"/>
              <a:t>famiglie</a:t>
            </a:r>
            <a:r>
              <a:rPr lang="it-IT" dirty="0" smtClean="0"/>
              <a:t>.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L’ascolto della Parola nutre la vita di fede e deve essere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un </a:t>
            </a:r>
            <a:r>
              <a:rPr lang="it-IT" dirty="0"/>
              <a:t>punto fermo nella vita dei credenti. 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 smtClean="0"/>
          </a:p>
          <a:p>
            <a:pPr algn="ctr"/>
            <a:r>
              <a:rPr lang="it-IT" dirty="0" smtClean="0"/>
              <a:t>L’ascolto </a:t>
            </a:r>
            <a:r>
              <a:rPr lang="it-IT" dirty="0"/>
              <a:t>deve produrre conversione e fraternità, per </a:t>
            </a:r>
            <a:r>
              <a:rPr lang="it-IT" dirty="0" smtClean="0"/>
              <a:t>questo auspico </a:t>
            </a:r>
            <a:r>
              <a:rPr lang="it-IT" dirty="0"/>
              <a:t>che i </a:t>
            </a:r>
            <a:r>
              <a:rPr lang="it-IT" dirty="0" err="1"/>
              <a:t>GdA</a:t>
            </a:r>
            <a:r>
              <a:rPr lang="it-IT" dirty="0"/>
              <a:t> si trasformino in </a:t>
            </a:r>
            <a:r>
              <a:rPr lang="it-IT" b="1" dirty="0"/>
              <a:t>comunità fraterne</a:t>
            </a:r>
            <a:r>
              <a:rPr lang="it-IT" dirty="0"/>
              <a:t>.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805264"/>
            <a:ext cx="769268" cy="82055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371" y="0"/>
            <a:ext cx="955929" cy="173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92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97652"/>
          </a:xfrm>
        </p:spPr>
        <p:txBody>
          <a:bodyPr/>
          <a:lstStyle/>
          <a:p>
            <a:r>
              <a:rPr lang="it-IT" sz="3600" dirty="0" smtClean="0">
                <a:solidFill>
                  <a:srgbClr val="FFC000"/>
                </a:solidFill>
                <a:latin typeface="Book Antiqua Corsivo" charset="0"/>
                <a:ea typeface="Book Antiqua Corsivo" charset="0"/>
                <a:cs typeface="Book Antiqua Corsivo" charset="0"/>
              </a:rPr>
              <a:t>Proposte concrete:</a:t>
            </a:r>
            <a:endParaRPr lang="it-IT" sz="3600" dirty="0">
              <a:solidFill>
                <a:srgbClr val="FFC000"/>
              </a:solidFill>
              <a:latin typeface="Book Antiqua Corsivo" charset="0"/>
              <a:ea typeface="Book Antiqua Corsivo" charset="0"/>
              <a:cs typeface="Book Antiqua Corsivo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24536"/>
          </a:xfrm>
        </p:spPr>
        <p:txBody>
          <a:bodyPr/>
          <a:lstStyle/>
          <a:p>
            <a:pPr marL="457200" indent="-457200">
              <a:buAutoNum type="arabicParenR"/>
            </a:pP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Riprendere </a:t>
            </a: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la riforma 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liturgica</a:t>
            </a:r>
          </a:p>
          <a:p>
            <a:pPr marL="457200" indent="-457200">
              <a:buAutoNum type="arabicParenR"/>
            </a:pP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Gruppi di Ascolto del 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Vangelo</a:t>
            </a:r>
          </a:p>
          <a:p>
            <a:pPr marL="457200" indent="-457200">
              <a:buAutoNum type="arabicParenR"/>
            </a:pP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Rinnovare l’Iniziazione Cristiana</a:t>
            </a:r>
            <a:endParaRPr lang="it-IT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it-IT" dirty="0" smtClean="0"/>
          </a:p>
          <a:p>
            <a:pPr algn="ctr"/>
            <a:r>
              <a:rPr lang="it-IT" sz="1800" dirty="0"/>
              <a:t>La riforma dei battesimi va sostenuta e continuata. </a:t>
            </a:r>
            <a:r>
              <a:rPr lang="it-IT" sz="1800" dirty="0" smtClean="0"/>
              <a:t/>
            </a:r>
            <a:br>
              <a:rPr lang="it-IT" sz="1800" dirty="0" smtClean="0"/>
            </a:br>
            <a:endParaRPr lang="it-IT" sz="1800" dirty="0" smtClean="0"/>
          </a:p>
          <a:p>
            <a:pPr algn="ctr"/>
            <a:r>
              <a:rPr lang="it-IT" sz="1800" dirty="0" smtClean="0"/>
              <a:t>L’iniziazione </a:t>
            </a:r>
            <a:r>
              <a:rPr lang="it-IT" sz="1800" dirty="0"/>
              <a:t>cristiana non si identifica con una mera preparazione 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ai </a:t>
            </a:r>
            <a:r>
              <a:rPr lang="it-IT" sz="1800" dirty="0"/>
              <a:t>sacramenti della prima Comunione e della Cresima, né con 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un’acquisizione </a:t>
            </a:r>
            <a:r>
              <a:rPr lang="it-IT" sz="1800" dirty="0"/>
              <a:t>soltanto di conoscenze teoriche e neppure 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con </a:t>
            </a:r>
            <a:r>
              <a:rPr lang="it-IT" sz="1800" dirty="0"/>
              <a:t>un insegnamento di stampo moralistico</a:t>
            </a:r>
            <a:r>
              <a:rPr lang="it-IT" sz="1800" dirty="0" smtClean="0"/>
              <a:t>.</a:t>
            </a:r>
          </a:p>
          <a:p>
            <a:pPr algn="ctr"/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L’iniziazione </a:t>
            </a:r>
            <a:r>
              <a:rPr lang="it-IT" sz="1800" dirty="0"/>
              <a:t>cristiana deve avere come obbiettivo quello di 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b="1" dirty="0" smtClean="0"/>
              <a:t>formare </a:t>
            </a:r>
            <a:r>
              <a:rPr lang="it-IT" sz="1800" b="1" dirty="0"/>
              <a:t>la mentalità di fede</a:t>
            </a:r>
            <a:r>
              <a:rPr lang="it-IT" sz="1800" dirty="0"/>
              <a:t>, di creare uomini nuovi in Cristo, </a:t>
            </a:r>
            <a:br>
              <a:rPr lang="it-IT" sz="1800" dirty="0"/>
            </a:br>
            <a:r>
              <a:rPr lang="it-IT" sz="1800" dirty="0"/>
              <a:t>si assume la sua mentalità, il suo modo di giudicare e di vivere, 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si </a:t>
            </a:r>
            <a:r>
              <a:rPr lang="it-IT" sz="1800" dirty="0"/>
              <a:t>impara a lasciarsi guidare dallo </a:t>
            </a:r>
            <a:r>
              <a:rPr lang="it-IT" sz="1800" dirty="0" smtClean="0"/>
              <a:t>Spirito.</a:t>
            </a:r>
            <a:endParaRPr lang="it-IT" sz="18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805264"/>
            <a:ext cx="769268" cy="82055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371" y="0"/>
            <a:ext cx="955929" cy="173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8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5770984" cy="897652"/>
          </a:xfrm>
        </p:spPr>
        <p:txBody>
          <a:bodyPr/>
          <a:lstStyle/>
          <a:p>
            <a:r>
              <a:rPr lang="it-IT" sz="3600" dirty="0" smtClean="0">
                <a:solidFill>
                  <a:srgbClr val="FFC000"/>
                </a:solidFill>
                <a:latin typeface="Book Antiqua Corsivo" charset="0"/>
                <a:ea typeface="Book Antiqua Corsivo" charset="0"/>
                <a:cs typeface="Book Antiqua Corsivo" charset="0"/>
              </a:rPr>
              <a:t>Proposte concrete:</a:t>
            </a:r>
            <a:endParaRPr lang="it-IT" sz="3600" dirty="0">
              <a:solidFill>
                <a:srgbClr val="FFC000"/>
              </a:solidFill>
              <a:latin typeface="Book Antiqua Corsivo" charset="0"/>
              <a:ea typeface="Book Antiqua Corsivo" charset="0"/>
              <a:cs typeface="Book Antiqua Corsivo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86292"/>
            <a:ext cx="8229600" cy="5295036"/>
          </a:xfrm>
        </p:spPr>
        <p:txBody>
          <a:bodyPr/>
          <a:lstStyle/>
          <a:p>
            <a:pPr marL="457200" indent="-457200">
              <a:buAutoNum type="arabicParenR"/>
            </a:pP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Riprendere </a:t>
            </a: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la riforma 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liturgica</a:t>
            </a:r>
          </a:p>
          <a:p>
            <a:pPr marL="457200" indent="-457200">
              <a:buAutoNum type="arabicParenR"/>
            </a:pP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Gruppi di Ascolto del 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Vangelo</a:t>
            </a:r>
          </a:p>
          <a:p>
            <a:pPr marL="457200" indent="-457200">
              <a:buAutoNum type="arabicParenR"/>
            </a:pP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Rinnovare l’Iniziazione 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Cristiana</a:t>
            </a:r>
          </a:p>
          <a:p>
            <a:pPr marL="457200" indent="-457200">
              <a:buAutoNum type="arabicParenR"/>
            </a:pP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Formazione cristiana</a:t>
            </a:r>
            <a:endParaRPr lang="it-IT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it-IT" sz="1100" dirty="0" smtClean="0"/>
          </a:p>
          <a:p>
            <a:pPr algn="ctr"/>
            <a:r>
              <a:rPr lang="it-IT" dirty="0"/>
              <a:t>Le comunità cristiane devono lavorare ad essere luoghi dove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si </a:t>
            </a:r>
            <a:r>
              <a:rPr lang="it-IT" dirty="0"/>
              <a:t>“sta alla scuola del Vangelo”. Per questo è necessario non venire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mai </a:t>
            </a:r>
            <a:r>
              <a:rPr lang="it-IT" dirty="0"/>
              <a:t>meno alla formazione pastorale e teologica,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tenendo </a:t>
            </a:r>
            <a:r>
              <a:rPr lang="it-IT" dirty="0"/>
              <a:t>debito conto dell’importanza decisiva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della </a:t>
            </a:r>
            <a:r>
              <a:rPr lang="it-IT" dirty="0"/>
              <a:t>dottrina sociale del vangelo</a:t>
            </a:r>
            <a:r>
              <a:rPr lang="it-IT" dirty="0" smtClean="0"/>
              <a:t>.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Una particolare attenzione va data al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b="1" dirty="0" smtClean="0"/>
              <a:t>Sacramento </a:t>
            </a:r>
            <a:r>
              <a:rPr lang="it-IT" b="1" dirty="0"/>
              <a:t>della Riconciliazione</a:t>
            </a:r>
            <a:r>
              <a:rPr lang="it-IT" dirty="0"/>
              <a:t> </a:t>
            </a:r>
            <a:r>
              <a:rPr lang="it-IT" dirty="0" smtClean="0"/>
              <a:t>come </a:t>
            </a:r>
            <a:r>
              <a:rPr lang="it-IT" dirty="0"/>
              <a:t>uno dei luoghi decisivi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dove oltre </a:t>
            </a:r>
            <a:r>
              <a:rPr lang="it-IT" dirty="0"/>
              <a:t>il perdono e la misericordia </a:t>
            </a:r>
            <a:r>
              <a:rPr lang="it-IT" dirty="0" smtClean="0"/>
              <a:t>si </a:t>
            </a:r>
            <a:r>
              <a:rPr lang="it-IT" dirty="0"/>
              <a:t>forma la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coscienza </a:t>
            </a:r>
            <a:r>
              <a:rPr lang="it-IT" dirty="0"/>
              <a:t>cristiana.</a:t>
            </a:r>
            <a:endParaRPr lang="it-IT" dirty="0">
              <a:effectLst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805264"/>
            <a:ext cx="769268" cy="82055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371" y="0"/>
            <a:ext cx="955929" cy="173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69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1124744"/>
            <a:ext cx="65527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>
                <a:solidFill>
                  <a:srgbClr val="FFC000"/>
                </a:solidFill>
                <a:latin typeface="Book Antiqua Corsivo" charset="0"/>
                <a:ea typeface="Book Antiqua Corsivo" charset="0"/>
                <a:cs typeface="Book Antiqua Corsivo" charset="0"/>
              </a:rPr>
              <a:t>Il contenuto degli</a:t>
            </a:r>
            <a:br>
              <a:rPr lang="it-IT" sz="4400" b="1" dirty="0" smtClean="0">
                <a:solidFill>
                  <a:srgbClr val="FFC000"/>
                </a:solidFill>
                <a:latin typeface="Book Antiqua Corsivo" charset="0"/>
                <a:ea typeface="Book Antiqua Corsivo" charset="0"/>
                <a:cs typeface="Book Antiqua Corsivo" charset="0"/>
              </a:rPr>
            </a:br>
            <a:r>
              <a:rPr lang="it-IT" sz="4400" b="1" dirty="0" smtClean="0">
                <a:solidFill>
                  <a:srgbClr val="FFC000"/>
                </a:solidFill>
                <a:latin typeface="Book Antiqua Corsivo" charset="0"/>
                <a:ea typeface="Book Antiqua Corsivo" charset="0"/>
                <a:cs typeface="Book Antiqua Corsivo" charset="0"/>
              </a:rPr>
              <a:t>Orientamenti Pastorali</a:t>
            </a:r>
            <a:endParaRPr lang="it-IT" sz="4400" b="1" dirty="0">
              <a:solidFill>
                <a:srgbClr val="FFC000"/>
              </a:solidFill>
              <a:latin typeface="Book Antiqua Corsivo" charset="0"/>
              <a:ea typeface="Book Antiqua Corsivo" charset="0"/>
              <a:cs typeface="Book Antiqua Corsivo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331640" y="2780928"/>
            <a:ext cx="65527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it-IT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ook Antiqua Corsivo" charset="0"/>
                <a:ea typeface="Book Antiqua Corsivo" charset="0"/>
                <a:cs typeface="Book Antiqua Corsivo" charset="0"/>
              </a:rPr>
              <a:t>Il Padre</a:t>
            </a:r>
          </a:p>
          <a:p>
            <a:pPr marL="742950" indent="-742950">
              <a:buAutoNum type="arabicPeriod"/>
            </a:pPr>
            <a:r>
              <a:rPr lang="it-IT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Book Antiqua Corsivo" charset="0"/>
                <a:ea typeface="Book Antiqua Corsivo" charset="0"/>
                <a:cs typeface="Book Antiqua Corsivo" charset="0"/>
              </a:rPr>
              <a:t>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051720" y="3396481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ook Antiqua Corsivo" charset="0"/>
                <a:ea typeface="Book Antiqua Corsivo" charset="0"/>
                <a:cs typeface="Book Antiqua Corsivo" charset="0"/>
              </a:rPr>
              <a:t>I </a:t>
            </a:r>
            <a:r>
              <a:rPr lang="it-IT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ook Antiqua Corsivo" charset="0"/>
                <a:ea typeface="Book Antiqua Corsivo" charset="0"/>
                <a:cs typeface="Book Antiqua Corsivo" charset="0"/>
              </a:rPr>
              <a:t>Poveri</a:t>
            </a:r>
            <a:endParaRPr lang="it-IT" sz="4000" b="1" dirty="0">
              <a:solidFill>
                <a:schemeClr val="accent5">
                  <a:lumMod val="60000"/>
                  <a:lumOff val="40000"/>
                </a:schemeClr>
              </a:solidFill>
              <a:latin typeface="Book Antiqua Corsivo" charset="0"/>
              <a:ea typeface="Book Antiqua Corsivo" charset="0"/>
              <a:cs typeface="Book Antiqua Corsivo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805264"/>
            <a:ext cx="769268" cy="82055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0"/>
            <a:ext cx="2123728" cy="215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1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9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31640" y="1268760"/>
            <a:ext cx="7355160" cy="5112568"/>
          </a:xfrm>
        </p:spPr>
        <p:txBody>
          <a:bodyPr/>
          <a:lstStyle/>
          <a:p>
            <a:r>
              <a:rPr lang="it-IT" dirty="0" smtClean="0"/>
              <a:t>Riconoscere </a:t>
            </a:r>
            <a:r>
              <a:rPr lang="it-IT" dirty="0"/>
              <a:t>nella povertà “il volto concretissimo di Dio</a:t>
            </a:r>
            <a:r>
              <a:rPr lang="it-IT" dirty="0" smtClean="0"/>
              <a:t>”.</a:t>
            </a:r>
          </a:p>
          <a:p>
            <a:endParaRPr lang="it-IT" dirty="0" smtClean="0"/>
          </a:p>
          <a:p>
            <a:r>
              <a:rPr lang="it-IT" dirty="0"/>
              <a:t>I </a:t>
            </a:r>
            <a:r>
              <a:rPr lang="it-IT" b="1" i="1" dirty="0" smtClean="0"/>
              <a:t>segni </a:t>
            </a:r>
            <a:r>
              <a:rPr lang="it-IT" b="1" i="1" dirty="0"/>
              <a:t>dei </a:t>
            </a:r>
            <a:r>
              <a:rPr lang="it-IT" b="1" i="1" dirty="0" smtClean="0"/>
              <a:t>tempi</a:t>
            </a:r>
            <a:r>
              <a:rPr lang="it-IT" dirty="0" smtClean="0"/>
              <a:t> </a:t>
            </a:r>
            <a:r>
              <a:rPr lang="it-IT" dirty="0"/>
              <a:t>ci mostrano </a:t>
            </a:r>
            <a:r>
              <a:rPr lang="it-IT" dirty="0" smtClean="0"/>
              <a:t>che </a:t>
            </a:r>
            <a:r>
              <a:rPr lang="it-IT" dirty="0"/>
              <a:t>c’è tanta povertà in giro che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chiede </a:t>
            </a:r>
            <a:r>
              <a:rPr lang="it-IT" dirty="0"/>
              <a:t>speranza e vita. </a:t>
            </a:r>
            <a:r>
              <a:rPr lang="it-IT" dirty="0" smtClean="0"/>
              <a:t>C’è </a:t>
            </a:r>
            <a:r>
              <a:rPr lang="it-IT" dirty="0"/>
              <a:t>tanto bisogno di Vangelo intorno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a </a:t>
            </a:r>
            <a:r>
              <a:rPr lang="it-IT" dirty="0"/>
              <a:t>noi! C’è una moltitudine che vaga, dolente e rassegnata,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senza </a:t>
            </a:r>
            <a:r>
              <a:rPr lang="it-IT" dirty="0"/>
              <a:t>più nemmeno la rabbia della disperazione</a:t>
            </a:r>
            <a:r>
              <a:rPr lang="it-IT" dirty="0" smtClean="0"/>
              <a:t>.</a:t>
            </a:r>
          </a:p>
          <a:p>
            <a:pPr algn="ctr"/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Ad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essa siamo 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mandati!</a:t>
            </a:r>
          </a:p>
          <a:p>
            <a:pPr algn="ctr"/>
            <a:r>
              <a:rPr lang="it-IT" sz="105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it-IT" sz="105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Ma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per poter svolgere questa missione bisogna 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riconoscersi 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poveri mendicanti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endParaRPr lang="it-IT" dirty="0"/>
          </a:p>
          <a:p>
            <a:r>
              <a:rPr lang="it-IT" dirty="0"/>
              <a:t>Nei poveri Dio ci fa scoprire di essere anche noi bisognosi </a:t>
            </a:r>
            <a:br>
              <a:rPr lang="it-IT" dirty="0"/>
            </a:br>
            <a:r>
              <a:rPr lang="it-IT" dirty="0" smtClean="0"/>
              <a:t>e </a:t>
            </a:r>
            <a:r>
              <a:rPr lang="it-IT" dirty="0"/>
              <a:t>ci insegna a guardare il mondo con gli occhi degli ultimi </a:t>
            </a:r>
            <a:br>
              <a:rPr lang="it-IT" dirty="0"/>
            </a:br>
            <a:r>
              <a:rPr lang="it-IT" dirty="0" smtClean="0"/>
              <a:t>e </a:t>
            </a:r>
            <a:r>
              <a:rPr lang="it-IT" dirty="0"/>
              <a:t>a costruire una chiesa povera e per i poveri</a:t>
            </a:r>
            <a:r>
              <a:rPr lang="it-IT" dirty="0" smtClean="0"/>
              <a:t>.</a:t>
            </a:r>
            <a:endParaRPr lang="it-IT" dirty="0"/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330315" y="437763"/>
            <a:ext cx="59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ook Antiqua Corsivo" charset="0"/>
                <a:ea typeface="Book Antiqua Corsivo" charset="0"/>
                <a:cs typeface="Book Antiqua Corsivo" charset="0"/>
              </a:rPr>
              <a:t>2. I Poveri</a:t>
            </a:r>
            <a:endParaRPr lang="it-IT" sz="4000" b="1" dirty="0">
              <a:solidFill>
                <a:schemeClr val="accent5">
                  <a:lumMod val="60000"/>
                  <a:lumOff val="40000"/>
                </a:schemeClr>
              </a:solidFill>
              <a:latin typeface="Book Antiqua Corsivo" charset="0"/>
              <a:ea typeface="Book Antiqua Corsivo" charset="0"/>
              <a:cs typeface="Book Antiqua Corsivo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05264"/>
            <a:ext cx="769268" cy="82055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43608" cy="105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4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9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31640" y="620688"/>
            <a:ext cx="7355160" cy="5472608"/>
          </a:xfrm>
        </p:spPr>
        <p:txBody>
          <a:bodyPr/>
          <a:lstStyle/>
          <a:p>
            <a:endParaRPr lang="it-IT" dirty="0"/>
          </a:p>
          <a:p>
            <a:r>
              <a:rPr lang="it-IT" dirty="0"/>
              <a:t>Chiesa dei poveri e per i poveri vuol dire una comunità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di </a:t>
            </a:r>
            <a:r>
              <a:rPr lang="it-IT" dirty="0"/>
              <a:t>fratelli che non si fanno grandi con gli ultimi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ma </a:t>
            </a:r>
            <a:r>
              <a:rPr lang="it-IT" dirty="0"/>
              <a:t>sanno riconoscere la propria piccolezza e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confidano </a:t>
            </a:r>
            <a:r>
              <a:rPr lang="it-IT" dirty="0"/>
              <a:t>solo </a:t>
            </a:r>
            <a:r>
              <a:rPr lang="it-IT" dirty="0" smtClean="0"/>
              <a:t>in </a:t>
            </a:r>
            <a:r>
              <a:rPr lang="it-IT" dirty="0"/>
              <a:t>Dio. Una comunità allora dove i poveri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si </a:t>
            </a:r>
            <a:r>
              <a:rPr lang="it-IT" dirty="0"/>
              <a:t>sentono a casa, fratelli tra fratelli e così, insieme, si ritrova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la </a:t>
            </a:r>
            <a:r>
              <a:rPr lang="it-IT" dirty="0"/>
              <a:t>forza di vivere e nel reciproco gesto misericordioso,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il </a:t>
            </a:r>
            <a:r>
              <a:rPr lang="it-IT" dirty="0"/>
              <a:t>volto di un Dio che è Padre buono.</a:t>
            </a:r>
          </a:p>
          <a:p>
            <a:endParaRPr lang="it-IT" dirty="0" smtClean="0"/>
          </a:p>
          <a:p>
            <a:r>
              <a:rPr lang="it-IT" dirty="0" smtClean="0"/>
              <a:t>I </a:t>
            </a:r>
            <a:r>
              <a:rPr lang="it-IT" dirty="0"/>
              <a:t>poveri ci insegnano il valore della povertà, l’importanza </a:t>
            </a:r>
            <a:br>
              <a:rPr lang="it-IT" dirty="0"/>
            </a:br>
            <a:r>
              <a:rPr lang="it-IT" dirty="0" smtClean="0"/>
              <a:t>di </a:t>
            </a:r>
            <a:r>
              <a:rPr lang="it-IT" dirty="0"/>
              <a:t>stili di vita sobri, della condivisione</a:t>
            </a:r>
            <a:r>
              <a:rPr lang="it-IT" dirty="0" smtClean="0"/>
              <a:t>.</a:t>
            </a:r>
          </a:p>
          <a:p>
            <a:endParaRPr lang="it-IT" dirty="0" smtClean="0"/>
          </a:p>
          <a:p>
            <a:r>
              <a:rPr lang="it-IT" b="1" dirty="0"/>
              <a:t>La testimonianza della carità non è un optional della </a:t>
            </a:r>
            <a:br>
              <a:rPr lang="it-IT" b="1" dirty="0"/>
            </a:br>
            <a:r>
              <a:rPr lang="it-IT" b="1" dirty="0" smtClean="0"/>
              <a:t>vita </a:t>
            </a:r>
            <a:r>
              <a:rPr lang="it-IT" b="1" dirty="0"/>
              <a:t>cristiana,</a:t>
            </a:r>
            <a:r>
              <a:rPr lang="it-IT" dirty="0"/>
              <a:t> </a:t>
            </a:r>
            <a:r>
              <a:rPr lang="it-IT" b="1" dirty="0"/>
              <a:t>ma è essa stessa vangelo e missione, </a:t>
            </a: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dirty="0" smtClean="0"/>
              <a:t>perché </a:t>
            </a:r>
            <a:r>
              <a:rPr lang="it-IT" dirty="0"/>
              <a:t>è il prendersi cura degli altri, il farsi loro vicini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nei </a:t>
            </a:r>
            <a:r>
              <a:rPr lang="it-IT" dirty="0"/>
              <a:t>bisogni che rende il nostro annuncio credibile e veritiero.</a:t>
            </a:r>
          </a:p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05264"/>
            <a:ext cx="769268" cy="82055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43608" cy="105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52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9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31640" y="1268760"/>
            <a:ext cx="7355160" cy="489654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Costituzione </a:t>
            </a: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della Caritas in ogni 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parrocchia</a:t>
            </a:r>
          </a:p>
          <a:p>
            <a:pPr marL="1200150" lvl="1" indent="-457200">
              <a:buFont typeface="Courier New" charset="0"/>
              <a:buChar char="o"/>
            </a:pPr>
            <a:r>
              <a:rPr lang="it-IT" sz="20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diffusione </a:t>
            </a:r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dei centri di </a:t>
            </a:r>
            <a:r>
              <a:rPr lang="it-IT" sz="20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ascolto</a:t>
            </a:r>
          </a:p>
          <a:p>
            <a:pPr marL="1200150" lvl="1" indent="-457200">
              <a:buFont typeface="Courier New" charset="0"/>
              <a:buChar char="o"/>
            </a:pPr>
            <a:r>
              <a:rPr lang="it-IT" sz="20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utilizzo </a:t>
            </a:r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dell’Osservatorio delle </a:t>
            </a:r>
            <a:r>
              <a:rPr lang="it-IT" sz="20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povertà </a:t>
            </a:r>
          </a:p>
          <a:p>
            <a:pPr marL="1200150" lvl="1" indent="-457200">
              <a:buFont typeface="Courier New" charset="0"/>
              <a:buChar char="o"/>
            </a:pPr>
            <a:endParaRPr lang="it-IT" sz="2000" dirty="0">
              <a:latin typeface="Arial" charset="0"/>
            </a:endParaRPr>
          </a:p>
          <a:p>
            <a:r>
              <a:rPr lang="it-IT" sz="1800" dirty="0" smtClean="0"/>
              <a:t>La </a:t>
            </a:r>
            <a:r>
              <a:rPr lang="it-IT" sz="1800" dirty="0"/>
              <a:t>Caritas sia vissuta </a:t>
            </a:r>
            <a:r>
              <a:rPr lang="it-IT" sz="1800" dirty="0" smtClean="0"/>
              <a:t>come un </a:t>
            </a:r>
            <a:r>
              <a:rPr lang="it-IT" sz="1800" dirty="0"/>
              <a:t>organismo pastorale al </a:t>
            </a:r>
            <a:r>
              <a:rPr lang="it-IT" sz="1800" dirty="0" smtClean="0"/>
              <a:t>servizio</a:t>
            </a:r>
            <a:br>
              <a:rPr lang="it-IT" sz="1800" dirty="0" smtClean="0"/>
            </a:br>
            <a:r>
              <a:rPr lang="it-IT" sz="1800" dirty="0" smtClean="0"/>
              <a:t>sia </a:t>
            </a:r>
            <a:r>
              <a:rPr lang="it-IT" sz="1800" dirty="0"/>
              <a:t>della crescita nella carità di tutta la comunità cristiana 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che </a:t>
            </a:r>
            <a:r>
              <a:rPr lang="it-IT" sz="1800" dirty="0"/>
              <a:t>della sua testimonianza di attenzione ai </a:t>
            </a:r>
            <a:r>
              <a:rPr lang="it-IT" sz="1800" dirty="0" smtClean="0"/>
              <a:t>poveri.</a:t>
            </a:r>
          </a:p>
          <a:p>
            <a:endParaRPr lang="it-IT" sz="1800" dirty="0"/>
          </a:p>
          <a:p>
            <a:r>
              <a:rPr lang="it-IT" sz="1800" dirty="0"/>
              <a:t>I Centri di ascolto sono risultati uno strumento valido 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come ‘occhi </a:t>
            </a:r>
            <a:r>
              <a:rPr lang="it-IT" sz="1800" dirty="0"/>
              <a:t>e orecchie’ della comunità cristiana. </a:t>
            </a:r>
            <a:r>
              <a:rPr lang="it-IT" sz="1800" dirty="0" smtClean="0"/>
              <a:t>L’ascolto </a:t>
            </a:r>
            <a:br>
              <a:rPr lang="it-IT" sz="1800" dirty="0" smtClean="0"/>
            </a:br>
            <a:r>
              <a:rPr lang="it-IT" sz="1800" dirty="0" smtClean="0"/>
              <a:t>dovrà essere attento </a:t>
            </a:r>
            <a:r>
              <a:rPr lang="it-IT" sz="1800" dirty="0"/>
              <a:t>a tutti i bisogni </a:t>
            </a:r>
            <a:r>
              <a:rPr lang="it-IT" sz="1800" dirty="0" smtClean="0"/>
              <a:t>espressi </a:t>
            </a:r>
            <a:r>
              <a:rPr lang="it-IT" sz="1800" dirty="0"/>
              <a:t>e non espressi. 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Non </a:t>
            </a:r>
            <a:r>
              <a:rPr lang="it-IT" sz="1800" dirty="0"/>
              <a:t>solo quelli materiali, ma anche quelli morali e </a:t>
            </a:r>
            <a:r>
              <a:rPr lang="it-IT" sz="1800" dirty="0" smtClean="0"/>
              <a:t>spirituali.</a:t>
            </a:r>
          </a:p>
          <a:p>
            <a:endParaRPr lang="it-IT" sz="1800" dirty="0"/>
          </a:p>
          <a:p>
            <a:r>
              <a:rPr lang="it-IT" sz="1800" dirty="0"/>
              <a:t>Per </a:t>
            </a:r>
            <a:r>
              <a:rPr lang="it-IT" sz="1800" dirty="0" smtClean="0"/>
              <a:t>questo, l’ottimo </a:t>
            </a:r>
            <a:r>
              <a:rPr lang="it-IT" sz="1800" dirty="0"/>
              <a:t>servizio dell’OSSERVATORIO DELLE POVERTÀ 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portato </a:t>
            </a:r>
            <a:r>
              <a:rPr lang="it-IT" sz="1800" dirty="0"/>
              <a:t>avanti dalla Caritas diocesana, diventi uno strumento di 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analisi </a:t>
            </a:r>
            <a:r>
              <a:rPr lang="it-IT" sz="1800" dirty="0"/>
              <a:t>e di monitoraggio diffuso nei vicariati e nelle zone </a:t>
            </a:r>
            <a:r>
              <a:rPr lang="it-IT" sz="1800" dirty="0" smtClean="0"/>
              <a:t>pastorali.</a:t>
            </a:r>
            <a:endParaRPr lang="it-IT" sz="1800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5770984" cy="897652"/>
          </a:xfrm>
        </p:spPr>
        <p:txBody>
          <a:bodyPr/>
          <a:lstStyle/>
          <a:p>
            <a:r>
              <a:rPr lang="it-IT" sz="3600" dirty="0" smtClean="0">
                <a:solidFill>
                  <a:srgbClr val="FFC000"/>
                </a:solidFill>
                <a:latin typeface="Book Antiqua Corsivo" charset="0"/>
                <a:ea typeface="Book Antiqua Corsivo" charset="0"/>
                <a:cs typeface="Book Antiqua Corsivo" charset="0"/>
              </a:rPr>
              <a:t>Proposte concrete:</a:t>
            </a:r>
            <a:endParaRPr lang="it-IT" sz="3600" dirty="0">
              <a:solidFill>
                <a:srgbClr val="FFC000"/>
              </a:solidFill>
              <a:latin typeface="Book Antiqua Corsivo" charset="0"/>
              <a:ea typeface="Book Antiqua Corsivo" charset="0"/>
              <a:cs typeface="Book Antiqua Corsivo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05264"/>
            <a:ext cx="769268" cy="82055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43608" cy="105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0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" t="1441" r="2568"/>
          <a:stretch/>
        </p:blipFill>
        <p:spPr>
          <a:xfrm>
            <a:off x="-36512" y="-27384"/>
            <a:ext cx="9217024" cy="482453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043608" y="4720495"/>
            <a:ext cx="7056784" cy="2010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b="1" i="1" baseline="-25000" dirty="0">
                <a:solidFill>
                  <a:srgbClr val="FFC000"/>
                </a:solidFill>
                <a:latin typeface="Book Antiqua Corsivo" charset="0"/>
                <a:ea typeface="Book Antiqua Corsivo" charset="0"/>
                <a:cs typeface="Book Antiqua Corsivo" charset="0"/>
              </a:rPr>
              <a:t>Sulle ali dello Spirito</a:t>
            </a:r>
          </a:p>
          <a:p>
            <a:pPr algn="ctr"/>
            <a:endParaRPr lang="it-IT" b="1" baseline="-25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it-IT" sz="2400" baseline="-250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IL </a:t>
            </a:r>
            <a:r>
              <a:rPr lang="it-IT" sz="2400" baseline="-25000" dirty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PADRE, I </a:t>
            </a:r>
            <a:r>
              <a:rPr lang="it-IT" sz="2400" baseline="-250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POVERI,</a:t>
            </a:r>
            <a:r>
              <a:rPr lang="it-IT" sz="24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400" baseline="-250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UNA </a:t>
            </a:r>
            <a:r>
              <a:rPr lang="it-IT" sz="2400" baseline="-25000" dirty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COMUNITÀ FRATERNA E MISSIONARIA</a:t>
            </a:r>
          </a:p>
          <a:p>
            <a:pPr algn="ctr"/>
            <a:endParaRPr lang="it-IT" sz="1000" b="1" baseline="-25000" dirty="0" smtClean="0">
              <a:solidFill>
                <a:schemeClr val="accent6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it-IT" sz="2400" baseline="-250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Orientamenti pastorali</a:t>
            </a:r>
            <a:r>
              <a:rPr lang="it-IT" sz="24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400" baseline="-250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per </a:t>
            </a:r>
            <a:r>
              <a:rPr lang="it-IT" sz="2400" baseline="-25000" dirty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il triennio 2016/2019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725898"/>
            <a:ext cx="769268" cy="82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37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9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31640" y="1268760"/>
            <a:ext cx="7355160" cy="4608512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Costituzione </a:t>
            </a: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della Caritas in ogni 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parrocchia</a:t>
            </a:r>
          </a:p>
          <a:p>
            <a:pPr marL="457200" indent="-457200">
              <a:buAutoNum type="arabicPeriod"/>
            </a:pP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Creazione di un </a:t>
            </a:r>
            <a:r>
              <a:rPr lang="it-IT" sz="2400" b="1" i="1" dirty="0" err="1" smtClean="0">
                <a:solidFill>
                  <a:schemeClr val="accent6">
                    <a:lumMod val="75000"/>
                  </a:schemeClr>
                </a:solidFill>
              </a:rPr>
              <a:t>hospitium</a:t>
            </a:r>
            <a:endParaRPr lang="it-IT" sz="24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it-IT" sz="2400" i="1" dirty="0"/>
          </a:p>
          <a:p>
            <a:pPr algn="ctr"/>
            <a:r>
              <a:rPr lang="it-IT" dirty="0" smtClean="0"/>
              <a:t>In </a:t>
            </a:r>
            <a:r>
              <a:rPr lang="it-IT" dirty="0"/>
              <a:t>ogni parrocchia o gruppo di parrocchie in alleanza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ci </a:t>
            </a:r>
            <a:r>
              <a:rPr lang="it-IT" dirty="0"/>
              <a:t>sia un ‘</a:t>
            </a:r>
            <a:r>
              <a:rPr lang="it-IT" dirty="0" err="1"/>
              <a:t>hospitium</a:t>
            </a:r>
            <a:r>
              <a:rPr lang="it-IT" dirty="0"/>
              <a:t>’, cioè una casa di accoglienza e rifugio,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una </a:t>
            </a:r>
            <a:r>
              <a:rPr lang="it-IT" dirty="0"/>
              <a:t>casa della </a:t>
            </a:r>
            <a:r>
              <a:rPr lang="it-IT" dirty="0" smtClean="0"/>
              <a:t>carità.</a:t>
            </a:r>
          </a:p>
          <a:p>
            <a:pPr algn="ctr"/>
            <a:endParaRPr lang="it-IT" b="1" dirty="0"/>
          </a:p>
          <a:p>
            <a:pPr algn="ctr"/>
            <a:r>
              <a:rPr lang="it-IT" dirty="0"/>
              <a:t>Come in ogni parrocchia esiste una chiesa per pregare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e </a:t>
            </a:r>
            <a:r>
              <a:rPr lang="it-IT" dirty="0"/>
              <a:t>dei locali per stare insieme e approfondire la fede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oppure </a:t>
            </a:r>
            <a:r>
              <a:rPr lang="it-IT" dirty="0"/>
              <a:t>per l’educazione dei ragazzi e dei giovani, così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sarebbe </a:t>
            </a:r>
            <a:r>
              <a:rPr lang="it-IT" dirty="0"/>
              <a:t>davvero bello che ci fosse anche un luogo, una casa,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uno </a:t>
            </a:r>
            <a:r>
              <a:rPr lang="it-IT" dirty="0"/>
              <a:t>spazio destinato all’accoglienza di chi è nel bisogno,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profugo </a:t>
            </a:r>
            <a:r>
              <a:rPr lang="it-IT" dirty="0"/>
              <a:t>o italiano che sia; una casa cioè della carità dove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b="1" dirty="0" smtClean="0"/>
              <a:t>ascoltare</a:t>
            </a:r>
            <a:r>
              <a:rPr lang="it-IT" b="1" dirty="0"/>
              <a:t>, incontrare, </a:t>
            </a:r>
            <a:r>
              <a:rPr lang="it-IT" b="1" dirty="0" smtClean="0"/>
              <a:t>servire.</a:t>
            </a: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5770984" cy="897652"/>
          </a:xfrm>
        </p:spPr>
        <p:txBody>
          <a:bodyPr/>
          <a:lstStyle/>
          <a:p>
            <a:r>
              <a:rPr lang="it-IT" sz="3600" dirty="0" smtClean="0">
                <a:solidFill>
                  <a:srgbClr val="FFC000"/>
                </a:solidFill>
                <a:latin typeface="Book Antiqua Corsivo" charset="0"/>
                <a:ea typeface="Book Antiqua Corsivo" charset="0"/>
                <a:cs typeface="Book Antiqua Corsivo" charset="0"/>
              </a:rPr>
              <a:t>Proposte concrete:</a:t>
            </a:r>
            <a:endParaRPr lang="it-IT" sz="3600" dirty="0">
              <a:solidFill>
                <a:srgbClr val="FFC000"/>
              </a:solidFill>
              <a:latin typeface="Book Antiqua Corsivo" charset="0"/>
              <a:ea typeface="Book Antiqua Corsivo" charset="0"/>
              <a:cs typeface="Book Antiqua Corsivo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05264"/>
            <a:ext cx="769268" cy="82055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43608" cy="105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86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9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31640" y="1268760"/>
            <a:ext cx="7355160" cy="4752528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Costituzione </a:t>
            </a: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della Caritas in ogni 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parrocchia</a:t>
            </a:r>
          </a:p>
          <a:p>
            <a:pPr marL="457200" indent="-457200">
              <a:buAutoNum type="arabicPeriod"/>
            </a:pP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Creazione di un </a:t>
            </a:r>
            <a:r>
              <a:rPr lang="it-IT" sz="2400" b="1" i="1" dirty="0" err="1" smtClean="0">
                <a:solidFill>
                  <a:schemeClr val="accent6">
                    <a:lumMod val="75000"/>
                  </a:schemeClr>
                </a:solidFill>
              </a:rPr>
              <a:t>hospitium</a:t>
            </a:r>
            <a:endParaRPr lang="it-IT" sz="240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Progetto Policoro e Progetto Casa</a:t>
            </a:r>
          </a:p>
          <a:p>
            <a:pPr marL="457200" indent="-457200">
              <a:buAutoNum type="arabicPeriod"/>
            </a:pPr>
            <a:endParaRPr lang="it-IT" sz="2400" b="1" dirty="0"/>
          </a:p>
          <a:p>
            <a:pPr algn="ctr"/>
            <a:r>
              <a:rPr lang="it-IT" dirty="0"/>
              <a:t>L</a:t>
            </a:r>
            <a:r>
              <a:rPr lang="it-IT" dirty="0" smtClean="0"/>
              <a:t>e </a:t>
            </a:r>
            <a:r>
              <a:rPr lang="it-IT" dirty="0"/>
              <a:t>questioni ‘lavoro’ e ‘casa’ </a:t>
            </a:r>
            <a:r>
              <a:rPr lang="it-IT" dirty="0" smtClean="0"/>
              <a:t>sono preoccupanti </a:t>
            </a:r>
            <a:r>
              <a:rPr lang="it-IT" dirty="0"/>
              <a:t>e </a:t>
            </a:r>
            <a:r>
              <a:rPr lang="it-IT" dirty="0" smtClean="0"/>
              <a:t>urgenti, </a:t>
            </a:r>
            <a:br>
              <a:rPr lang="it-IT" dirty="0" smtClean="0"/>
            </a:br>
            <a:r>
              <a:rPr lang="it-IT" dirty="0" smtClean="0"/>
              <a:t>determinanti </a:t>
            </a:r>
            <a:r>
              <a:rPr lang="it-IT" dirty="0"/>
              <a:t>nella vita dell’uomo e di ogni famiglia</a:t>
            </a:r>
            <a:r>
              <a:rPr lang="it-IT" dirty="0" smtClean="0"/>
              <a:t>; </a:t>
            </a:r>
            <a:br>
              <a:rPr lang="it-IT" dirty="0" smtClean="0"/>
            </a:br>
            <a:r>
              <a:rPr lang="it-IT" dirty="0" smtClean="0"/>
              <a:t>sviluppare </a:t>
            </a:r>
            <a:r>
              <a:rPr lang="it-IT" dirty="0"/>
              <a:t>il PROGETTO </a:t>
            </a:r>
            <a:r>
              <a:rPr lang="it-IT" dirty="0" smtClean="0"/>
              <a:t>POLICORO e </a:t>
            </a:r>
            <a:r>
              <a:rPr lang="it-IT" dirty="0"/>
              <a:t>il PROGETTO </a:t>
            </a:r>
            <a:r>
              <a:rPr lang="it-IT" dirty="0" smtClean="0"/>
              <a:t>CASA </a:t>
            </a:r>
            <a:br>
              <a:rPr lang="it-IT" dirty="0" smtClean="0"/>
            </a:br>
            <a:r>
              <a:rPr lang="it-IT" dirty="0" smtClean="0"/>
              <a:t>già avviati in diocesi, coinvolgendovi </a:t>
            </a:r>
            <a:r>
              <a:rPr lang="it-IT" dirty="0"/>
              <a:t>appieno le parrocchie. </a:t>
            </a:r>
            <a:endParaRPr lang="it-IT" dirty="0" smtClean="0"/>
          </a:p>
          <a:p>
            <a:pPr algn="ctr"/>
            <a:endParaRPr lang="it-IT" dirty="0"/>
          </a:p>
          <a:p>
            <a:pPr algn="ctr"/>
            <a:r>
              <a:rPr lang="it-IT" dirty="0" smtClean="0"/>
              <a:t>Non </a:t>
            </a:r>
            <a:r>
              <a:rPr lang="it-IT" dirty="0"/>
              <a:t>si tratta solo di cose materiali ma di dignità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e possibilità di </a:t>
            </a:r>
            <a:r>
              <a:rPr lang="it-IT" dirty="0"/>
              <a:t>sviluppo della persona.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Cerchiamo di </a:t>
            </a:r>
            <a:r>
              <a:rPr lang="it-IT" dirty="0"/>
              <a:t>fare tutto il possibile per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sostenere </a:t>
            </a:r>
            <a:r>
              <a:rPr lang="it-IT" dirty="0"/>
              <a:t>chi si trova in difficoltà.</a:t>
            </a:r>
            <a:endParaRPr lang="it-IT" b="1" dirty="0" smtClean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5770984" cy="897652"/>
          </a:xfrm>
        </p:spPr>
        <p:txBody>
          <a:bodyPr/>
          <a:lstStyle/>
          <a:p>
            <a:r>
              <a:rPr lang="it-IT" sz="3600" dirty="0" smtClean="0">
                <a:solidFill>
                  <a:srgbClr val="FFC000"/>
                </a:solidFill>
                <a:latin typeface="Book Antiqua Corsivo" charset="0"/>
                <a:ea typeface="Book Antiqua Corsivo" charset="0"/>
                <a:cs typeface="Book Antiqua Corsivo" charset="0"/>
              </a:rPr>
              <a:t>Proposte concrete:</a:t>
            </a:r>
            <a:endParaRPr lang="it-IT" sz="3600" dirty="0">
              <a:solidFill>
                <a:srgbClr val="FFC000"/>
              </a:solidFill>
              <a:latin typeface="Book Antiqua Corsivo" charset="0"/>
              <a:ea typeface="Book Antiqua Corsivo" charset="0"/>
              <a:cs typeface="Book Antiqua Corsivo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05264"/>
            <a:ext cx="769268" cy="82055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43608" cy="105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60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9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31640" y="1268760"/>
            <a:ext cx="7355160" cy="417646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Costituzione </a:t>
            </a: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della Caritas in ogni 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parrocchia</a:t>
            </a:r>
          </a:p>
          <a:p>
            <a:pPr marL="457200" indent="-457200">
              <a:buAutoNum type="arabicPeriod"/>
            </a:pP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Creazione di un </a:t>
            </a:r>
            <a:r>
              <a:rPr lang="it-IT" sz="2400" b="1" i="1" dirty="0" err="1" smtClean="0">
                <a:solidFill>
                  <a:schemeClr val="accent6">
                    <a:lumMod val="75000"/>
                  </a:schemeClr>
                </a:solidFill>
              </a:rPr>
              <a:t>hospitium</a:t>
            </a:r>
            <a:endParaRPr lang="it-IT" sz="240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Progetto Policoro e Progetto Casa</a:t>
            </a:r>
          </a:p>
          <a:p>
            <a:pPr marL="457200" indent="-457200">
              <a:buAutoNum type="arabicPeriod"/>
            </a:pP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ivulgare le Opere Sociali Diocesane</a:t>
            </a:r>
          </a:p>
          <a:p>
            <a:pPr marL="457200" indent="-457200">
              <a:buAutoNum type="arabicPeriod"/>
            </a:pPr>
            <a:endParaRPr lang="it-IT" sz="2400" b="1" dirty="0"/>
          </a:p>
          <a:p>
            <a:pPr algn="ctr"/>
            <a:r>
              <a:rPr lang="it-IT" dirty="0" smtClean="0"/>
              <a:t>Le </a:t>
            </a:r>
            <a:r>
              <a:rPr lang="it-IT" dirty="0"/>
              <a:t>comunità parrocchiali </a:t>
            </a:r>
            <a:r>
              <a:rPr lang="it-IT" dirty="0" smtClean="0"/>
              <a:t>devono </a:t>
            </a:r>
            <a:r>
              <a:rPr lang="it-IT" dirty="0"/>
              <a:t>conoscere le varie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‘</a:t>
            </a:r>
            <a:r>
              <a:rPr lang="it-IT" dirty="0"/>
              <a:t>opere sociali’ presenti in Diocesi. </a:t>
            </a:r>
            <a:r>
              <a:rPr lang="it-IT" dirty="0" smtClean="0"/>
              <a:t>Sono una </a:t>
            </a:r>
            <a:r>
              <a:rPr lang="it-IT" b="1" dirty="0"/>
              <a:t>grande </a:t>
            </a: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>ricchezza </a:t>
            </a:r>
            <a:r>
              <a:rPr lang="it-IT" dirty="0"/>
              <a:t>della nostra Chiesa, </a:t>
            </a:r>
            <a:r>
              <a:rPr lang="it-IT" dirty="0" smtClean="0"/>
              <a:t>assolutamente </a:t>
            </a:r>
            <a:r>
              <a:rPr lang="it-IT" dirty="0"/>
              <a:t>da non perdere.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Vanno conosciute</a:t>
            </a:r>
            <a:r>
              <a:rPr lang="it-IT" dirty="0"/>
              <a:t>, sostenute economicamente e soprattutto ci vogliono </a:t>
            </a:r>
            <a:r>
              <a:rPr lang="it-IT" b="1" dirty="0"/>
              <a:t>nuovi giovani volontari </a:t>
            </a:r>
            <a:r>
              <a:rPr lang="it-IT" dirty="0"/>
              <a:t>che rimpiazzino pian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piano </a:t>
            </a:r>
            <a:r>
              <a:rPr lang="it-IT" dirty="0"/>
              <a:t>gli operai della prima ora.</a:t>
            </a:r>
            <a:endParaRPr lang="it-IT" b="1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5770984" cy="897652"/>
          </a:xfrm>
        </p:spPr>
        <p:txBody>
          <a:bodyPr/>
          <a:lstStyle/>
          <a:p>
            <a:r>
              <a:rPr lang="it-IT" sz="3600" dirty="0" smtClean="0">
                <a:solidFill>
                  <a:srgbClr val="FFC000"/>
                </a:solidFill>
                <a:latin typeface="Book Antiqua Corsivo" charset="0"/>
                <a:ea typeface="Book Antiqua Corsivo" charset="0"/>
                <a:cs typeface="Book Antiqua Corsivo" charset="0"/>
              </a:rPr>
              <a:t>Proposte concrete:</a:t>
            </a:r>
            <a:endParaRPr lang="it-IT" sz="3600" dirty="0">
              <a:solidFill>
                <a:srgbClr val="FFC000"/>
              </a:solidFill>
              <a:latin typeface="Book Antiqua Corsivo" charset="0"/>
              <a:ea typeface="Book Antiqua Corsivo" charset="0"/>
              <a:cs typeface="Book Antiqua Corsivo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05264"/>
            <a:ext cx="769268" cy="82055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43608" cy="105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6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1124744"/>
            <a:ext cx="65527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solidFill>
                  <a:srgbClr val="FFC000"/>
                </a:solidFill>
                <a:latin typeface="Book Antiqua Corsivo" charset="0"/>
                <a:ea typeface="Book Antiqua Corsivo" charset="0"/>
                <a:cs typeface="Book Antiqua Corsivo" charset="0"/>
              </a:rPr>
              <a:t>Il contenuto degli</a:t>
            </a:r>
            <a:br>
              <a:rPr lang="it-IT" sz="4000" b="1" dirty="0" smtClean="0">
                <a:solidFill>
                  <a:srgbClr val="FFC000"/>
                </a:solidFill>
                <a:latin typeface="Book Antiqua Corsivo" charset="0"/>
                <a:ea typeface="Book Antiqua Corsivo" charset="0"/>
                <a:cs typeface="Book Antiqua Corsivo" charset="0"/>
              </a:rPr>
            </a:br>
            <a:r>
              <a:rPr lang="it-IT" sz="4000" b="1" dirty="0" smtClean="0">
                <a:solidFill>
                  <a:srgbClr val="FFC000"/>
                </a:solidFill>
                <a:latin typeface="Book Antiqua Corsivo" charset="0"/>
                <a:ea typeface="Book Antiqua Corsivo" charset="0"/>
                <a:cs typeface="Book Antiqua Corsivo" charset="0"/>
              </a:rPr>
              <a:t>Orientamenti Pastorali</a:t>
            </a:r>
            <a:endParaRPr lang="it-IT" sz="4000" b="1" dirty="0">
              <a:solidFill>
                <a:srgbClr val="FFC000"/>
              </a:solidFill>
              <a:latin typeface="Book Antiqua Corsivo" charset="0"/>
              <a:ea typeface="Book Antiqua Corsivo" charset="0"/>
              <a:cs typeface="Book Antiqua Corsivo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331640" y="2780928"/>
            <a:ext cx="65527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it-IT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ook Antiqua Corsivo" charset="0"/>
                <a:ea typeface="Book Antiqua Corsivo" charset="0"/>
                <a:cs typeface="Book Antiqua Corsivo" charset="0"/>
              </a:rPr>
              <a:t>Il Padre</a:t>
            </a:r>
          </a:p>
          <a:p>
            <a:pPr marL="742950" indent="-742950">
              <a:buAutoNum type="arabicPeriod"/>
            </a:pPr>
            <a:r>
              <a:rPr lang="it-IT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ook Antiqua Corsivo" charset="0"/>
                <a:ea typeface="Book Antiqua Corsivo" charset="0"/>
                <a:cs typeface="Book Antiqua Corsivo" charset="0"/>
              </a:rPr>
              <a:t>I Poveri</a:t>
            </a:r>
          </a:p>
          <a:p>
            <a:pPr marL="742950" indent="-742950">
              <a:buAutoNum type="arabicPeriod"/>
            </a:pPr>
            <a:r>
              <a:rPr lang="it-IT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Book Antiqua Corsivo" charset="0"/>
                <a:ea typeface="Book Antiqua Corsivo" charset="0"/>
                <a:cs typeface="Book Antiqua Corsivo" charset="0"/>
              </a:rPr>
              <a:t>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051720" y="3977769"/>
            <a:ext cx="65527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ook Antiqua Corsivo" charset="0"/>
                <a:ea typeface="Book Antiqua Corsivo" charset="0"/>
                <a:cs typeface="Book Antiqua Corsivo" charset="0"/>
              </a:rPr>
              <a:t>Comunità </a:t>
            </a:r>
            <a:r>
              <a:rPr lang="it-IT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ook Antiqua Corsivo" charset="0"/>
                <a:ea typeface="Book Antiqua Corsivo" charset="0"/>
                <a:cs typeface="Book Antiqua Corsivo" charset="0"/>
              </a:rPr>
              <a:t>fraterna</a:t>
            </a:r>
            <a:r>
              <a:rPr lang="it-IT" sz="4000" b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ook Antiqua Corsivo" charset="0"/>
                <a:ea typeface="Book Antiqua Corsivo" charset="0"/>
                <a:cs typeface="Book Antiqua Corsivo" charset="0"/>
              </a:rPr>
              <a:t/>
            </a:r>
            <a:br>
              <a:rPr lang="it-IT" sz="4000" b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ook Antiqua Corsivo" charset="0"/>
                <a:ea typeface="Book Antiqua Corsivo" charset="0"/>
                <a:cs typeface="Book Antiqua Corsivo" charset="0"/>
              </a:rPr>
            </a:br>
            <a:r>
              <a:rPr lang="it-IT" sz="4000" b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ook Antiqua Corsivo" charset="0"/>
                <a:ea typeface="Book Antiqua Corsivo" charset="0"/>
                <a:cs typeface="Book Antiqua Corsivo" charset="0"/>
              </a:rPr>
              <a:t>e </a:t>
            </a:r>
            <a:r>
              <a:rPr lang="it-IT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ook Antiqua Corsivo" charset="0"/>
                <a:ea typeface="Book Antiqua Corsivo" charset="0"/>
                <a:cs typeface="Book Antiqua Corsivo" charset="0"/>
              </a:rPr>
              <a:t>Missionaria</a:t>
            </a:r>
            <a:endParaRPr lang="it-IT" sz="4000" b="1" dirty="0">
              <a:solidFill>
                <a:schemeClr val="accent5">
                  <a:lumMod val="60000"/>
                  <a:lumOff val="40000"/>
                </a:schemeClr>
              </a:solidFill>
              <a:latin typeface="Book Antiqua Corsivo" charset="0"/>
              <a:ea typeface="Book Antiqua Corsivo" charset="0"/>
              <a:cs typeface="Book Antiqua Corsivo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886560"/>
            <a:ext cx="769268" cy="82055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71800" cy="168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7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r="-6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 rot="10800000" flipV="1">
            <a:off x="529208" y="1268760"/>
            <a:ext cx="8229600" cy="5184576"/>
          </a:xfrm>
        </p:spPr>
        <p:txBody>
          <a:bodyPr/>
          <a:lstStyle/>
          <a:p>
            <a:pPr algn="ctr"/>
            <a:r>
              <a:rPr lang="it-IT" sz="1800" dirty="0"/>
              <a:t>Come non vedere uno dei principali </a:t>
            </a:r>
            <a:r>
              <a:rPr lang="it-IT" sz="1800" b="1" i="1" dirty="0" smtClean="0"/>
              <a:t>segni </a:t>
            </a:r>
            <a:r>
              <a:rPr lang="it-IT" sz="1800" b="1" i="1" dirty="0"/>
              <a:t>dei </a:t>
            </a:r>
            <a:r>
              <a:rPr lang="it-IT" sz="1800" b="1" i="1" dirty="0" smtClean="0"/>
              <a:t>tempi</a:t>
            </a:r>
            <a:r>
              <a:rPr lang="it-IT" sz="1800" dirty="0" smtClean="0"/>
              <a:t> </a:t>
            </a:r>
            <a:r>
              <a:rPr lang="it-IT" sz="1800" dirty="0"/>
              <a:t>nel disperato bisogno 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di </a:t>
            </a:r>
            <a:r>
              <a:rPr lang="it-IT" sz="1800" dirty="0"/>
              <a:t>riconoscimento e di relazioni sincere e autentiche presente nella 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nostra </a:t>
            </a:r>
            <a:r>
              <a:rPr lang="it-IT" sz="1800" dirty="0"/>
              <a:t>società? In quella tragica contraddizione cioè di un mondo 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sempre </a:t>
            </a:r>
            <a:r>
              <a:rPr lang="it-IT" sz="1800" dirty="0"/>
              <a:t>più globale e in rete eppure sempre più colmo di solitudini? </a:t>
            </a:r>
            <a:endParaRPr lang="it-IT" sz="1800" dirty="0" smtClean="0"/>
          </a:p>
          <a:p>
            <a:pPr algn="ctr"/>
            <a:endParaRPr lang="it-IT" sz="1800" dirty="0" smtClean="0"/>
          </a:p>
          <a:p>
            <a:pPr algn="ctr"/>
            <a:r>
              <a:rPr lang="it-IT" sz="1800" dirty="0" smtClean="0"/>
              <a:t>Urgenza </a:t>
            </a:r>
            <a:r>
              <a:rPr lang="it-IT" sz="1800" dirty="0"/>
              <a:t>di </a:t>
            </a:r>
            <a:r>
              <a:rPr lang="it-IT" sz="1800" b="1" dirty="0" smtClean="0"/>
              <a:t>ritrovare</a:t>
            </a:r>
            <a:r>
              <a:rPr lang="it-IT" sz="1800" dirty="0" smtClean="0"/>
              <a:t> </a:t>
            </a:r>
            <a:r>
              <a:rPr lang="it-IT" sz="1800" dirty="0"/>
              <a:t>il conforto di una comunità veramente </a:t>
            </a:r>
            <a:r>
              <a:rPr lang="it-IT" sz="1800" dirty="0" smtClean="0"/>
              <a:t>fraterna.</a:t>
            </a:r>
            <a:br>
              <a:rPr lang="it-IT" sz="1800" dirty="0" smtClean="0"/>
            </a:br>
            <a:r>
              <a:rPr lang="it-IT" sz="1800" dirty="0" smtClean="0"/>
              <a:t>Profezia </a:t>
            </a:r>
            <a:r>
              <a:rPr lang="it-IT" sz="1800" dirty="0"/>
              <a:t>di cuori che si uniscono nella </a:t>
            </a:r>
            <a:r>
              <a:rPr lang="it-IT" sz="1800" b="1" dirty="0" smtClean="0"/>
              <a:t>diversità</a:t>
            </a:r>
            <a:r>
              <a:rPr lang="it-IT" sz="1800" dirty="0" smtClean="0"/>
              <a:t>.</a:t>
            </a:r>
            <a:br>
              <a:rPr lang="it-IT" sz="1800" dirty="0" smtClean="0"/>
            </a:br>
            <a:r>
              <a:rPr lang="it-IT" sz="1800" b="1" dirty="0" smtClean="0"/>
              <a:t>Oasi </a:t>
            </a:r>
            <a:r>
              <a:rPr lang="it-IT" sz="1800" b="1" dirty="0"/>
              <a:t>della </a:t>
            </a:r>
            <a:r>
              <a:rPr lang="it-IT" sz="1800" b="1" dirty="0" smtClean="0"/>
              <a:t>misericordia </a:t>
            </a:r>
            <a:r>
              <a:rPr lang="it-IT" sz="1800" dirty="0"/>
              <a:t>che è la comunità </a:t>
            </a:r>
            <a:r>
              <a:rPr lang="it-IT" sz="1800" dirty="0" smtClean="0"/>
              <a:t>cristiana.</a:t>
            </a:r>
          </a:p>
          <a:p>
            <a:pPr algn="ctr"/>
            <a:endParaRPr lang="it-IT" sz="1800" dirty="0"/>
          </a:p>
          <a:p>
            <a:pPr algn="ctr"/>
            <a:r>
              <a:rPr lang="it-IT" sz="1800" dirty="0" smtClean="0">
                <a:solidFill>
                  <a:schemeClr val="accent6">
                    <a:lumMod val="75000"/>
                  </a:schemeClr>
                </a:solidFill>
              </a:rPr>
              <a:t>Se </a:t>
            </a:r>
            <a:r>
              <a:rPr lang="it-IT" sz="1800" dirty="0">
                <a:solidFill>
                  <a:schemeClr val="accent6">
                    <a:lumMod val="75000"/>
                  </a:schemeClr>
                </a:solidFill>
              </a:rPr>
              <a:t>non troviamo la via della pace tra noi, come potremo costruirla nel mondo? </a:t>
            </a:r>
            <a:endParaRPr lang="it-IT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it-IT" sz="18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it-IT" sz="1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sz="1800" dirty="0" smtClean="0">
                <a:solidFill>
                  <a:schemeClr val="accent6">
                    <a:lumMod val="75000"/>
                  </a:schemeClr>
                </a:solidFill>
              </a:rPr>
              <a:t>Imparare </a:t>
            </a:r>
            <a:r>
              <a:rPr lang="it-IT" sz="1800" dirty="0">
                <a:solidFill>
                  <a:schemeClr val="accent6">
                    <a:lumMod val="75000"/>
                  </a:schemeClr>
                </a:solidFill>
              </a:rPr>
              <a:t>ad andare d’accordo tra noi, </a:t>
            </a:r>
            <a:r>
              <a:rPr lang="it-IT" sz="18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it-IT" sz="1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sz="1800" dirty="0" smtClean="0">
                <a:solidFill>
                  <a:schemeClr val="accent6">
                    <a:lumMod val="75000"/>
                  </a:schemeClr>
                </a:solidFill>
              </a:rPr>
              <a:t>accogliersi</a:t>
            </a:r>
            <a:r>
              <a:rPr lang="it-IT" sz="1800" dirty="0">
                <a:solidFill>
                  <a:schemeClr val="accent6">
                    <a:lumMod val="75000"/>
                  </a:schemeClr>
                </a:solidFill>
              </a:rPr>
              <a:t>, volersi bene </a:t>
            </a:r>
            <a:r>
              <a:rPr lang="it-IT" sz="18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it-IT" sz="1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sz="1800" dirty="0" smtClean="0">
                <a:solidFill>
                  <a:schemeClr val="accent6">
                    <a:lumMod val="75000"/>
                  </a:schemeClr>
                </a:solidFill>
              </a:rPr>
              <a:t>non </a:t>
            </a:r>
            <a:r>
              <a:rPr lang="it-IT" sz="1800" dirty="0">
                <a:solidFill>
                  <a:schemeClr val="accent6">
                    <a:lumMod val="75000"/>
                  </a:schemeClr>
                </a:solidFill>
              </a:rPr>
              <a:t>sono esortazioni, </a:t>
            </a:r>
            <a:r>
              <a:rPr lang="it-IT" sz="18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it-IT" sz="1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sz="1800" dirty="0" smtClean="0">
                <a:solidFill>
                  <a:schemeClr val="accent6">
                    <a:lumMod val="75000"/>
                  </a:schemeClr>
                </a:solidFill>
              </a:rPr>
              <a:t>ma </a:t>
            </a:r>
            <a:r>
              <a:rPr lang="it-IT" sz="1800" dirty="0">
                <a:solidFill>
                  <a:schemeClr val="accent6">
                    <a:lumMod val="75000"/>
                  </a:schemeClr>
                </a:solidFill>
              </a:rPr>
              <a:t>esigenze che nascono dal Vangelo</a:t>
            </a:r>
            <a:r>
              <a:rPr lang="it-IT" sz="18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algn="ctr"/>
            <a:endParaRPr lang="it-IT" sz="1800" dirty="0"/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51520" y="334397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ook Antiqua Corsivo" charset="0"/>
                <a:ea typeface="Book Antiqua Corsivo" charset="0"/>
                <a:cs typeface="Book Antiqua Corsivo" charset="0"/>
              </a:rPr>
              <a:t>3. Comunità fraterna e Missionaria</a:t>
            </a:r>
            <a:endParaRPr lang="it-IT" sz="3600" b="1" dirty="0">
              <a:solidFill>
                <a:schemeClr val="accent5">
                  <a:lumMod val="60000"/>
                  <a:lumOff val="40000"/>
                </a:schemeClr>
              </a:solidFill>
              <a:latin typeface="Book Antiqua Corsivo" charset="0"/>
              <a:ea typeface="Book Antiqua Corsivo" charset="0"/>
              <a:cs typeface="Book Antiqua Corsivo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886560"/>
            <a:ext cx="769268" cy="82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72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r="-6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 rot="10800000" flipV="1">
            <a:off x="529208" y="260649"/>
            <a:ext cx="8229600" cy="5832647"/>
          </a:xfrm>
        </p:spPr>
        <p:txBody>
          <a:bodyPr/>
          <a:lstStyle/>
          <a:p>
            <a:r>
              <a:rPr lang="it-IT" sz="1800" dirty="0"/>
              <a:t>Dalla contemplazione del Padre ci scopriamo fratelli e sorelle</a:t>
            </a:r>
            <a:r>
              <a:rPr lang="it-IT" sz="1800" b="1" dirty="0"/>
              <a:t>. </a:t>
            </a:r>
            <a:r>
              <a:rPr lang="it-IT" sz="1800" b="1" dirty="0" smtClean="0"/>
              <a:t/>
            </a:r>
            <a:br>
              <a:rPr lang="it-IT" sz="1800" b="1" dirty="0" smtClean="0"/>
            </a:br>
            <a:r>
              <a:rPr lang="it-IT" sz="1800" b="1" dirty="0" smtClean="0"/>
              <a:t>La </a:t>
            </a:r>
            <a:r>
              <a:rPr lang="it-IT" sz="1800" b="1" dirty="0"/>
              <a:t>dimensione fraterna della Chiesa è una sua dimensione costitutiva</a:t>
            </a:r>
            <a:r>
              <a:rPr lang="it-IT" sz="1800" dirty="0"/>
              <a:t>. </a:t>
            </a:r>
            <a:endParaRPr lang="it-IT" sz="1800" b="1" dirty="0" smtClean="0"/>
          </a:p>
          <a:p>
            <a:r>
              <a:rPr lang="it-IT" sz="1800" b="1" dirty="0" smtClean="0"/>
              <a:t>La</a:t>
            </a:r>
            <a:r>
              <a:rPr lang="it-IT" sz="1800" dirty="0" smtClean="0"/>
              <a:t> </a:t>
            </a:r>
            <a:r>
              <a:rPr lang="it-IT" sz="1800" b="1" dirty="0" smtClean="0"/>
              <a:t>comunità </a:t>
            </a:r>
            <a:r>
              <a:rPr lang="it-IT" sz="1800" b="1" dirty="0"/>
              <a:t>fraterna dei discepoli del </a:t>
            </a:r>
            <a:r>
              <a:rPr lang="it-IT" sz="1800" b="1" dirty="0" smtClean="0"/>
              <a:t>Signore </a:t>
            </a:r>
            <a:r>
              <a:rPr lang="it-IT" sz="1800" b="1" dirty="0"/>
              <a:t>è missionaria </a:t>
            </a:r>
            <a:r>
              <a:rPr lang="it-IT" sz="1800" b="1" dirty="0" smtClean="0"/>
              <a:t/>
            </a:r>
            <a:br>
              <a:rPr lang="it-IT" sz="1800" b="1" dirty="0" smtClean="0"/>
            </a:br>
            <a:r>
              <a:rPr lang="it-IT" sz="1800" b="1" dirty="0" smtClean="0"/>
              <a:t>per </a:t>
            </a:r>
            <a:r>
              <a:rPr lang="it-IT" sz="1800" b="1" dirty="0"/>
              <a:t>sua natura, è Chiesa in </a:t>
            </a:r>
            <a:r>
              <a:rPr lang="it-IT" sz="1800" b="1" i="1" dirty="0" smtClean="0"/>
              <a:t>uscita</a:t>
            </a:r>
            <a:r>
              <a:rPr lang="it-IT" sz="1800" dirty="0" smtClean="0"/>
              <a:t>.</a:t>
            </a:r>
          </a:p>
          <a:p>
            <a:pPr algn="ctr"/>
            <a:endParaRPr lang="it-IT" sz="1800" dirty="0" smtClean="0"/>
          </a:p>
          <a:p>
            <a:pPr algn="ctr"/>
            <a:endParaRPr lang="it-IT" sz="1800" dirty="0"/>
          </a:p>
          <a:p>
            <a:pPr algn="r"/>
            <a:r>
              <a:rPr lang="it-IT" sz="1800" dirty="0"/>
              <a:t>Nella comunità fraterna, molti sono i doni, i carismi e i </a:t>
            </a:r>
            <a:r>
              <a:rPr lang="it-IT" sz="1800" dirty="0" smtClean="0"/>
              <a:t>ministeri, </a:t>
            </a:r>
            <a:r>
              <a:rPr lang="it-IT" sz="1800" dirty="0"/>
              <a:t>tutti fondati 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sulla </a:t>
            </a:r>
            <a:r>
              <a:rPr lang="it-IT" sz="1800" dirty="0"/>
              <a:t>grazia del Battesimo che ci ha reso sacerdoti, re e profeti, 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accumunati dalla </a:t>
            </a:r>
            <a:r>
              <a:rPr lang="it-IT" sz="1800" dirty="0"/>
              <a:t>misericordia del Padre per una missione evangelizzatrice 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di </a:t>
            </a:r>
            <a:r>
              <a:rPr lang="it-IT" sz="1800" dirty="0"/>
              <a:t>cui tutti siamo corresponsabili</a:t>
            </a:r>
            <a:r>
              <a:rPr lang="it-IT" sz="1800" dirty="0" smtClean="0"/>
              <a:t>.</a:t>
            </a:r>
          </a:p>
          <a:p>
            <a:pPr algn="r"/>
            <a:endParaRPr lang="it-IT" sz="1800" dirty="0" smtClean="0"/>
          </a:p>
          <a:p>
            <a:pPr algn="r"/>
            <a:r>
              <a:rPr lang="it-IT" sz="1800" dirty="0" smtClean="0"/>
              <a:t> </a:t>
            </a:r>
          </a:p>
          <a:p>
            <a:pPr algn="r"/>
            <a:r>
              <a:rPr lang="it-IT" sz="1800" dirty="0"/>
              <a:t>Un servizio particolare lo svolgono senz’altro i presbiteri e i diaconi. 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Non </a:t>
            </a:r>
            <a:r>
              <a:rPr lang="it-IT" sz="1800" dirty="0"/>
              <a:t>sono essi però tutta la Chiesa. Neanche il Vescovo lo è da solo</a:t>
            </a:r>
            <a:r>
              <a:rPr lang="it-IT" sz="1800" dirty="0" smtClean="0"/>
              <a:t>.</a:t>
            </a:r>
          </a:p>
          <a:p>
            <a:pPr algn="r"/>
            <a:endParaRPr lang="it-IT" sz="1800" dirty="0" smtClean="0"/>
          </a:p>
          <a:p>
            <a:endParaRPr lang="it-IT" sz="18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886560"/>
            <a:ext cx="769268" cy="82055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0"/>
            <a:ext cx="1259632" cy="76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05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r="-6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 rot="10800000" flipV="1">
            <a:off x="529208" y="1030089"/>
            <a:ext cx="8229600" cy="4343127"/>
          </a:xfrm>
        </p:spPr>
        <p:txBody>
          <a:bodyPr/>
          <a:lstStyle/>
          <a:p>
            <a:pPr algn="ctr"/>
            <a:r>
              <a:rPr lang="it-IT" sz="1800" dirty="0"/>
              <a:t>I laici sono </a:t>
            </a:r>
            <a:r>
              <a:rPr lang="it-IT" sz="1800" b="1" dirty="0"/>
              <a:t>partecipi a pieno titolo</a:t>
            </a:r>
            <a:r>
              <a:rPr lang="it-IT" sz="1800" dirty="0"/>
              <a:t> della vita della comunità, </a:t>
            </a:r>
            <a:br>
              <a:rPr lang="it-IT" sz="1800" dirty="0"/>
            </a:br>
            <a:r>
              <a:rPr lang="it-IT" sz="1800" dirty="0"/>
              <a:t>non sono solo collaboratori. Aggregati in associazioni o movimenti </a:t>
            </a:r>
            <a:br>
              <a:rPr lang="it-IT" sz="1800" dirty="0"/>
            </a:br>
            <a:r>
              <a:rPr lang="it-IT" sz="1800" dirty="0"/>
              <a:t>oppure senza appartenenze specifiche, i laici sono chiesa </a:t>
            </a:r>
            <a:br>
              <a:rPr lang="it-IT" sz="1800" dirty="0"/>
            </a:br>
            <a:r>
              <a:rPr lang="it-IT" sz="1800" dirty="0"/>
              <a:t>e danno un contributo fondamentale alla sua missione nel mondo. </a:t>
            </a:r>
            <a:endParaRPr lang="it-IT" sz="1800" b="1" dirty="0" smtClean="0"/>
          </a:p>
          <a:p>
            <a:pPr algn="ctr"/>
            <a:endParaRPr lang="it-IT" sz="1800" dirty="0" smtClean="0"/>
          </a:p>
          <a:p>
            <a:pPr algn="ctr"/>
            <a:endParaRPr lang="it-IT" sz="1800" dirty="0"/>
          </a:p>
          <a:p>
            <a:pPr algn="ctr"/>
            <a:r>
              <a:rPr lang="it-IT" sz="1800" dirty="0"/>
              <a:t>Occorre una radicale riforma missionaria delle parrocchie e della 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chiesa </a:t>
            </a:r>
            <a:r>
              <a:rPr lang="it-IT" sz="1800" dirty="0"/>
              <a:t>particolare, capace di produrre relazioni umane ispirate al Vangelo  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che </a:t>
            </a:r>
            <a:r>
              <a:rPr lang="it-IT" sz="1800" dirty="0"/>
              <a:t>favorisca l’incontro e il dialogo con tutti</a:t>
            </a:r>
            <a:r>
              <a:rPr lang="it-IT" sz="1800" dirty="0" smtClean="0"/>
              <a:t>.</a:t>
            </a:r>
          </a:p>
          <a:p>
            <a:pPr algn="ctr"/>
            <a:endParaRPr lang="it-IT" sz="1800" dirty="0" smtClean="0"/>
          </a:p>
          <a:p>
            <a:pPr algn="ctr"/>
            <a:endParaRPr lang="it-IT" sz="1800" dirty="0"/>
          </a:p>
          <a:p>
            <a:pPr algn="ctr"/>
            <a:r>
              <a:rPr lang="it-IT" sz="1800" dirty="0"/>
              <a:t>Una riforma che punti sull’essenziale, sul primo annuncio, sul </a:t>
            </a:r>
            <a:r>
              <a:rPr lang="it-IT" sz="1800" i="1" dirty="0" err="1"/>
              <a:t>kerygma</a:t>
            </a:r>
            <a:r>
              <a:rPr lang="it-IT" sz="1800" dirty="0"/>
              <a:t>, 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che </a:t>
            </a:r>
            <a:r>
              <a:rPr lang="it-IT" sz="1800" dirty="0"/>
              <a:t>abbia il primato della testimonianza della carità e che imposti 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tutta </a:t>
            </a:r>
            <a:r>
              <a:rPr lang="it-IT" sz="1800" dirty="0"/>
              <a:t>la pastorale in stile missionario.</a:t>
            </a:r>
          </a:p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886560"/>
            <a:ext cx="769268" cy="82055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0"/>
            <a:ext cx="1259632" cy="76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00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r="-6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5770984" cy="897652"/>
          </a:xfrm>
        </p:spPr>
        <p:txBody>
          <a:bodyPr/>
          <a:lstStyle/>
          <a:p>
            <a:r>
              <a:rPr lang="it-IT" sz="3600" dirty="0" smtClean="0">
                <a:solidFill>
                  <a:srgbClr val="FFC000"/>
                </a:solidFill>
                <a:latin typeface="Book Antiqua Corsivo" charset="0"/>
                <a:ea typeface="Book Antiqua Corsivo" charset="0"/>
                <a:cs typeface="Book Antiqua Corsivo" charset="0"/>
              </a:rPr>
              <a:t>Proposte concrete:</a:t>
            </a:r>
            <a:endParaRPr lang="it-IT" sz="3600" dirty="0">
              <a:solidFill>
                <a:srgbClr val="FFC000"/>
              </a:solidFill>
              <a:latin typeface="Book Antiqua Corsivo" charset="0"/>
              <a:ea typeface="Book Antiqua Corsivo" charset="0"/>
              <a:cs typeface="Book Antiqua Corsivo" charset="0"/>
            </a:endParaRPr>
          </a:p>
        </p:txBody>
      </p:sp>
      <p:sp>
        <p:nvSpPr>
          <p:cNvPr id="7" name="Segnaposto contenuto 2"/>
          <p:cNvSpPr>
            <a:spLocks noGrp="1"/>
          </p:cNvSpPr>
          <p:nvPr>
            <p:ph idx="1"/>
          </p:nvPr>
        </p:nvSpPr>
        <p:spPr>
          <a:xfrm>
            <a:off x="467544" y="1268760"/>
            <a:ext cx="8219256" cy="3888432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Verifica in senso missionario delle 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parrocchie</a:t>
            </a:r>
          </a:p>
          <a:p>
            <a:endParaRPr lang="it-IT" sz="2400" b="1" dirty="0"/>
          </a:p>
          <a:p>
            <a:pPr algn="ctr"/>
            <a:r>
              <a:rPr lang="it-IT" dirty="0" smtClean="0"/>
              <a:t>Si cerca di </a:t>
            </a:r>
            <a:r>
              <a:rPr lang="it-IT" dirty="0"/>
              <a:t>incontrare nel dialogo tutti quelli che risiedono nel territorio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parrocchiale</a:t>
            </a:r>
            <a:r>
              <a:rPr lang="it-IT" dirty="0" smtClean="0"/>
              <a:t>? </a:t>
            </a:r>
            <a:r>
              <a:rPr lang="it-IT" dirty="0"/>
              <a:t>anche coloro che non partecipano, non appartengono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alla </a:t>
            </a:r>
            <a:r>
              <a:rPr lang="it-IT" dirty="0"/>
              <a:t>comunità cristiana, sono indifferenti o addirittura </a:t>
            </a:r>
            <a:r>
              <a:rPr lang="it-IT" dirty="0" smtClean="0"/>
              <a:t>ostili?</a:t>
            </a:r>
            <a:r>
              <a:rPr lang="it-IT" dirty="0"/>
              <a:t> 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 smtClean="0"/>
          </a:p>
          <a:p>
            <a:pPr algn="ctr"/>
            <a:r>
              <a:rPr lang="it-IT" b="1" dirty="0" smtClean="0"/>
              <a:t>Se si, come?</a:t>
            </a:r>
          </a:p>
          <a:p>
            <a:pPr algn="ctr"/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 Organizzare, </a:t>
            </a:r>
            <a:r>
              <a:rPr lang="it-IT" dirty="0"/>
              <a:t>con l’aiuto di una specifica équipe diocesana,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in </a:t>
            </a:r>
            <a:r>
              <a:rPr lang="it-IT" dirty="0"/>
              <a:t>stretta collaborazione coi parroci e i laici di un vicariato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o </a:t>
            </a:r>
            <a:r>
              <a:rPr lang="it-IT" dirty="0"/>
              <a:t>di una zona pastorale, vere e proprie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‘</a:t>
            </a:r>
            <a:r>
              <a:rPr lang="it-IT" b="1" dirty="0"/>
              <a:t>missioni’ per il ‘primo </a:t>
            </a:r>
            <a:r>
              <a:rPr lang="it-IT" b="1" dirty="0" err="1"/>
              <a:t>annuncio’</a:t>
            </a:r>
            <a:r>
              <a:rPr lang="it-IT" b="1" dirty="0"/>
              <a:t>.</a:t>
            </a:r>
            <a:endParaRPr lang="it-IT" b="1" dirty="0" smtClean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886560"/>
            <a:ext cx="769268" cy="82055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523" y="0"/>
            <a:ext cx="1607477" cy="97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60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r="-6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5770984" cy="897652"/>
          </a:xfrm>
        </p:spPr>
        <p:txBody>
          <a:bodyPr/>
          <a:lstStyle/>
          <a:p>
            <a:r>
              <a:rPr lang="it-IT" sz="3600" dirty="0" smtClean="0">
                <a:solidFill>
                  <a:srgbClr val="FFC000"/>
                </a:solidFill>
                <a:latin typeface="Book Antiqua Corsivo" charset="0"/>
                <a:ea typeface="Book Antiqua Corsivo" charset="0"/>
                <a:cs typeface="Book Antiqua Corsivo" charset="0"/>
              </a:rPr>
              <a:t>Proposte concrete:</a:t>
            </a:r>
            <a:endParaRPr lang="it-IT" sz="3600" dirty="0">
              <a:solidFill>
                <a:srgbClr val="FFC000"/>
              </a:solidFill>
              <a:latin typeface="Book Antiqua Corsivo" charset="0"/>
              <a:ea typeface="Book Antiqua Corsivo" charset="0"/>
              <a:cs typeface="Book Antiqua Corsivo" charset="0"/>
            </a:endParaRPr>
          </a:p>
        </p:txBody>
      </p:sp>
      <p:sp>
        <p:nvSpPr>
          <p:cNvPr id="7" name="Segnaposto contenuto 2"/>
          <p:cNvSpPr>
            <a:spLocks noGrp="1"/>
          </p:cNvSpPr>
          <p:nvPr>
            <p:ph idx="1"/>
          </p:nvPr>
        </p:nvSpPr>
        <p:spPr>
          <a:xfrm>
            <a:off x="467544" y="975062"/>
            <a:ext cx="8219256" cy="475819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Verifica in senso missionario delle 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parrocchie</a:t>
            </a:r>
          </a:p>
          <a:p>
            <a:pPr marL="457200" indent="-457200">
              <a:buAutoNum type="arabicPeriod"/>
            </a:pP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Parrocchie in 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alleanza</a:t>
            </a:r>
          </a:p>
          <a:p>
            <a:endParaRPr lang="it-IT" sz="2400" b="1" dirty="0"/>
          </a:p>
          <a:p>
            <a:pPr algn="ctr"/>
            <a:r>
              <a:rPr lang="it-IT" sz="1800" dirty="0"/>
              <a:t>P</a:t>
            </a:r>
            <a:r>
              <a:rPr lang="it-IT" sz="1800" dirty="0" smtClean="0"/>
              <a:t>ensare il </a:t>
            </a:r>
            <a:r>
              <a:rPr lang="it-IT" sz="1800" dirty="0"/>
              <a:t>cammino comune e la collaborazione tra parrocchie 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non </a:t>
            </a:r>
            <a:r>
              <a:rPr lang="it-IT" sz="1800" dirty="0"/>
              <a:t>come una riforma  burocratica o come una risposta alla 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scarsità </a:t>
            </a:r>
            <a:r>
              <a:rPr lang="it-IT" sz="1800" dirty="0"/>
              <a:t>di clero, ma piuttosto </a:t>
            </a:r>
            <a:r>
              <a:rPr lang="it-IT" sz="1800" b="1" dirty="0"/>
              <a:t>come testimonianza dell’unità </a:t>
            </a:r>
            <a:r>
              <a:rPr lang="it-IT" sz="1800" b="1" dirty="0" smtClean="0"/>
              <a:t/>
            </a:r>
            <a:br>
              <a:rPr lang="it-IT" sz="1800" b="1" dirty="0" smtClean="0"/>
            </a:br>
            <a:r>
              <a:rPr lang="it-IT" sz="1800" b="1" dirty="0" smtClean="0"/>
              <a:t>dei </a:t>
            </a:r>
            <a:r>
              <a:rPr lang="it-IT" sz="1800" b="1" dirty="0"/>
              <a:t>discepoli in ordine alla missione</a:t>
            </a:r>
            <a:r>
              <a:rPr lang="it-IT" sz="1800" dirty="0" smtClean="0"/>
              <a:t>.</a:t>
            </a:r>
          </a:p>
          <a:p>
            <a:pPr algn="ctr"/>
            <a:endParaRPr lang="it-IT" sz="1800" dirty="0"/>
          </a:p>
          <a:p>
            <a:pPr algn="ctr"/>
            <a:r>
              <a:rPr lang="it-IT" sz="1800" dirty="0"/>
              <a:t>E’ anche </a:t>
            </a:r>
            <a:r>
              <a:rPr lang="it-IT" sz="1800" dirty="0" smtClean="0"/>
              <a:t>il principio </a:t>
            </a:r>
            <a:r>
              <a:rPr lang="it-IT" sz="1800" dirty="0"/>
              <a:t>di condivisione tra parrocchie che </a:t>
            </a:r>
            <a:r>
              <a:rPr lang="it-IT" sz="1800" dirty="0" smtClean="0"/>
              <a:t>permette, </a:t>
            </a:r>
            <a:br>
              <a:rPr lang="it-IT" sz="1800" dirty="0" smtClean="0"/>
            </a:br>
            <a:r>
              <a:rPr lang="it-IT" sz="1800" dirty="0" smtClean="0"/>
              <a:t>se </a:t>
            </a:r>
            <a:r>
              <a:rPr lang="it-IT" sz="1800" dirty="0"/>
              <a:t>ben vissuto, di arricchire reciprocamente le comunità parrocchiali</a:t>
            </a:r>
            <a:r>
              <a:rPr lang="it-IT" sz="1800" dirty="0" smtClean="0"/>
              <a:t>.</a:t>
            </a:r>
            <a:br>
              <a:rPr lang="it-IT" sz="1800" dirty="0" smtClean="0"/>
            </a:br>
            <a:r>
              <a:rPr lang="it-IT" sz="1800" dirty="0" smtClean="0"/>
              <a:t> </a:t>
            </a:r>
            <a:r>
              <a:rPr lang="it-IT" sz="1800" dirty="0"/>
              <a:t>E’ </a:t>
            </a:r>
            <a:r>
              <a:rPr lang="it-IT" sz="1800" dirty="0" smtClean="0"/>
              <a:t>necessario </a:t>
            </a:r>
            <a:r>
              <a:rPr lang="it-IT" sz="1800" dirty="0"/>
              <a:t>non improvvisare, ma </a:t>
            </a:r>
            <a:r>
              <a:rPr lang="it-IT" sz="1800" b="1" dirty="0"/>
              <a:t>costruire percorsi di </a:t>
            </a:r>
            <a:r>
              <a:rPr lang="it-IT" sz="1800" b="1" dirty="0" smtClean="0"/>
              <a:t/>
            </a:r>
            <a:br>
              <a:rPr lang="it-IT" sz="1800" b="1" dirty="0" smtClean="0"/>
            </a:br>
            <a:r>
              <a:rPr lang="it-IT" sz="1800" b="1" dirty="0" smtClean="0"/>
              <a:t>formazione</a:t>
            </a:r>
            <a:r>
              <a:rPr lang="it-IT" sz="1800" dirty="0" smtClean="0"/>
              <a:t> </a:t>
            </a:r>
            <a:r>
              <a:rPr lang="it-IT" sz="1800" dirty="0"/>
              <a:t>alla collaborazione e all’alleanza parrocchiale.</a:t>
            </a:r>
          </a:p>
          <a:p>
            <a:endParaRPr lang="it-IT" sz="2400" b="1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886560"/>
            <a:ext cx="769268" cy="82055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523" y="0"/>
            <a:ext cx="1607477" cy="97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58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r="-6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5770984" cy="897652"/>
          </a:xfrm>
        </p:spPr>
        <p:txBody>
          <a:bodyPr/>
          <a:lstStyle/>
          <a:p>
            <a:r>
              <a:rPr lang="it-IT" sz="3600" dirty="0" smtClean="0">
                <a:solidFill>
                  <a:srgbClr val="FFC000"/>
                </a:solidFill>
                <a:latin typeface="Book Antiqua Corsivo" charset="0"/>
                <a:ea typeface="Book Antiqua Corsivo" charset="0"/>
                <a:cs typeface="Book Antiqua Corsivo" charset="0"/>
              </a:rPr>
              <a:t>Proposte concrete:</a:t>
            </a:r>
            <a:endParaRPr lang="it-IT" sz="3600" dirty="0">
              <a:solidFill>
                <a:srgbClr val="FFC000"/>
              </a:solidFill>
              <a:latin typeface="Book Antiqua Corsivo" charset="0"/>
              <a:ea typeface="Book Antiqua Corsivo" charset="0"/>
              <a:cs typeface="Book Antiqua Corsivo" charset="0"/>
            </a:endParaRPr>
          </a:p>
        </p:txBody>
      </p:sp>
      <p:sp>
        <p:nvSpPr>
          <p:cNvPr id="7" name="Segnaposto contenuto 2"/>
          <p:cNvSpPr>
            <a:spLocks noGrp="1"/>
          </p:cNvSpPr>
          <p:nvPr>
            <p:ph idx="1"/>
          </p:nvPr>
        </p:nvSpPr>
        <p:spPr>
          <a:xfrm>
            <a:off x="467544" y="1268760"/>
            <a:ext cx="8219256" cy="489654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Verifica in senso missionario delle 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parrocchie</a:t>
            </a:r>
          </a:p>
          <a:p>
            <a:pPr marL="457200" indent="-457200">
              <a:buAutoNum type="arabicPeriod"/>
            </a:pP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Parrocchie in 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alleanza</a:t>
            </a:r>
          </a:p>
          <a:p>
            <a:pPr marL="457200" indent="-457200">
              <a:buAutoNum type="arabicPeriod"/>
            </a:pP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Formazione dei 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laici</a:t>
            </a:r>
          </a:p>
          <a:p>
            <a:endParaRPr lang="it-IT" sz="1600" b="1" dirty="0"/>
          </a:p>
          <a:p>
            <a:pPr algn="ctr"/>
            <a:r>
              <a:rPr lang="it-IT" sz="1800" dirty="0" smtClean="0"/>
              <a:t>Aiutare </a:t>
            </a:r>
            <a:r>
              <a:rPr lang="it-IT" sz="1800" dirty="0"/>
              <a:t>i cristiani </a:t>
            </a:r>
            <a:r>
              <a:rPr lang="it-IT" sz="1800" b="1" dirty="0"/>
              <a:t>laici</a:t>
            </a:r>
            <a:r>
              <a:rPr lang="it-IT" sz="1800" dirty="0"/>
              <a:t> a formarsi a </a:t>
            </a:r>
            <a:r>
              <a:rPr lang="it-IT" sz="1800" b="1" dirty="0"/>
              <a:t>vivere Cristo nel mondo</a:t>
            </a:r>
            <a:r>
              <a:rPr lang="it-IT" sz="1800" dirty="0" smtClean="0"/>
              <a:t>.</a:t>
            </a:r>
            <a:br>
              <a:rPr lang="it-IT" sz="1800" dirty="0" smtClean="0"/>
            </a:br>
            <a:endParaRPr lang="it-IT" sz="1800" dirty="0"/>
          </a:p>
          <a:p>
            <a:pPr algn="ctr"/>
            <a:r>
              <a:rPr lang="it-IT" sz="1800" dirty="0"/>
              <a:t>Importante è il ruolo dei movimenti e aggregazioni laicali e in </a:t>
            </a:r>
            <a:r>
              <a:rPr lang="it-IT" sz="1800" dirty="0" smtClean="0"/>
              <a:t>special </a:t>
            </a:r>
            <a:r>
              <a:rPr lang="it-IT" sz="1800" dirty="0"/>
              <a:t>modo 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dell’</a:t>
            </a:r>
            <a:r>
              <a:rPr lang="it-IT" sz="1800" b="1" dirty="0" smtClean="0"/>
              <a:t>Azione </a:t>
            </a:r>
            <a:r>
              <a:rPr lang="it-IT" sz="1800" b="1" dirty="0"/>
              <a:t>Cattolica </a:t>
            </a:r>
            <a:r>
              <a:rPr lang="it-IT" sz="1800" dirty="0"/>
              <a:t>che va fatta conoscere e </a:t>
            </a:r>
            <a:r>
              <a:rPr lang="it-IT" sz="1800" dirty="0" smtClean="0"/>
              <a:t>promossa </a:t>
            </a:r>
            <a:r>
              <a:rPr lang="it-IT" sz="1800" dirty="0"/>
              <a:t>nelle parrocchie</a:t>
            </a:r>
            <a:r>
              <a:rPr lang="it-IT" sz="1800" dirty="0" smtClean="0"/>
              <a:t>.</a:t>
            </a:r>
          </a:p>
          <a:p>
            <a:pPr algn="ctr"/>
            <a:endParaRPr lang="it-IT" sz="1800" dirty="0"/>
          </a:p>
          <a:p>
            <a:pPr algn="ctr"/>
            <a:r>
              <a:rPr lang="it-IT" sz="1800" dirty="0" smtClean="0"/>
              <a:t>E’ necessaria </a:t>
            </a:r>
            <a:r>
              <a:rPr lang="it-IT" sz="1800" dirty="0"/>
              <a:t>sia </a:t>
            </a:r>
            <a:r>
              <a:rPr lang="it-IT" sz="1800" dirty="0" smtClean="0"/>
              <a:t>per</a:t>
            </a:r>
            <a:r>
              <a:rPr lang="it-IT" sz="1800" dirty="0"/>
              <a:t> </a:t>
            </a:r>
            <a:r>
              <a:rPr lang="it-IT" sz="1800" b="1" dirty="0" smtClean="0"/>
              <a:t>valorizzare </a:t>
            </a:r>
            <a:r>
              <a:rPr lang="it-IT" sz="1800" b="1" dirty="0"/>
              <a:t>i carismi e i ministeri</a:t>
            </a:r>
            <a:r>
              <a:rPr lang="it-IT" sz="1800" dirty="0"/>
              <a:t>, 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sia </a:t>
            </a:r>
            <a:r>
              <a:rPr lang="it-IT" sz="1800" dirty="0"/>
              <a:t>nel progetto delle </a:t>
            </a:r>
            <a:r>
              <a:rPr lang="it-IT" sz="1800" dirty="0" smtClean="0"/>
              <a:t>parrocchie </a:t>
            </a:r>
            <a:r>
              <a:rPr lang="it-IT" sz="1800" dirty="0"/>
              <a:t>in alleanza</a:t>
            </a:r>
            <a:r>
              <a:rPr lang="it-IT" sz="1800" dirty="0" smtClean="0"/>
              <a:t>.</a:t>
            </a:r>
          </a:p>
          <a:p>
            <a:pPr algn="ctr"/>
            <a:endParaRPr lang="it-IT" sz="1800" dirty="0"/>
          </a:p>
          <a:p>
            <a:pPr algn="ctr"/>
            <a:r>
              <a:rPr lang="it-IT" sz="1800" b="1" dirty="0" smtClean="0"/>
              <a:t>Corresponsabilità:</a:t>
            </a:r>
            <a:r>
              <a:rPr lang="it-IT" sz="1800" dirty="0" smtClean="0"/>
              <a:t> non </a:t>
            </a:r>
            <a:r>
              <a:rPr lang="it-IT" sz="1800" dirty="0"/>
              <a:t>sono solo collaboratori, ma partecipi a pieno diritto, 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in </a:t>
            </a:r>
            <a:r>
              <a:rPr lang="it-IT" sz="1800" dirty="0"/>
              <a:t>forza </a:t>
            </a:r>
            <a:r>
              <a:rPr lang="it-IT" sz="1800" dirty="0" smtClean="0"/>
              <a:t>del </a:t>
            </a:r>
            <a:r>
              <a:rPr lang="it-IT" sz="1800" dirty="0"/>
              <a:t>battesimo, della missione della Chiesa.</a:t>
            </a:r>
          </a:p>
          <a:p>
            <a:endParaRPr lang="it-IT" sz="2400" b="1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886560"/>
            <a:ext cx="769268" cy="82055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523" y="0"/>
            <a:ext cx="1607477" cy="97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1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87278"/>
            <a:ext cx="9144000" cy="1069514"/>
          </a:xfrm>
        </p:spPr>
        <p:txBody>
          <a:bodyPr/>
          <a:lstStyle/>
          <a:p>
            <a:pPr algn="ctr"/>
            <a:r>
              <a:rPr lang="en-US" altLang="ko-KR" sz="3600" dirty="0" err="1" smtClean="0">
                <a:solidFill>
                  <a:srgbClr val="FFC000"/>
                </a:solidFill>
                <a:latin typeface="Book Antiqua Corsivo" charset="0"/>
                <a:ea typeface="Book Antiqua Corsivo" charset="0"/>
                <a:cs typeface="Book Antiqua Corsivo" charset="0"/>
              </a:rPr>
              <a:t>Cosa</a:t>
            </a:r>
            <a:r>
              <a:rPr lang="en-US" altLang="ko-KR" sz="3600" dirty="0" smtClean="0">
                <a:solidFill>
                  <a:srgbClr val="FFC000"/>
                </a:solidFill>
                <a:latin typeface="Book Antiqua Corsivo" charset="0"/>
                <a:ea typeface="Book Antiqua Corsivo" charset="0"/>
                <a:cs typeface="Book Antiqua Corsivo" charset="0"/>
              </a:rPr>
              <a:t> </a:t>
            </a:r>
            <a:r>
              <a:rPr lang="en-US" altLang="ko-KR" sz="3600" dirty="0" err="1" smtClean="0">
                <a:solidFill>
                  <a:srgbClr val="FFC000"/>
                </a:solidFill>
                <a:latin typeface="Book Antiqua Corsivo" charset="0"/>
                <a:ea typeface="Book Antiqua Corsivo" charset="0"/>
                <a:cs typeface="Book Antiqua Corsivo" charset="0"/>
              </a:rPr>
              <a:t>abbiamo</a:t>
            </a:r>
            <a:r>
              <a:rPr lang="en-US" altLang="ko-KR" sz="3600" dirty="0" smtClean="0">
                <a:solidFill>
                  <a:srgbClr val="FFC000"/>
                </a:solidFill>
                <a:latin typeface="Book Antiqua Corsivo" charset="0"/>
                <a:ea typeface="Book Antiqua Corsivo" charset="0"/>
                <a:cs typeface="Book Antiqua Corsivo" charset="0"/>
              </a:rPr>
              <a:t> </a:t>
            </a:r>
            <a:r>
              <a:rPr lang="en-US" altLang="ko-KR" sz="3600" dirty="0" err="1" smtClean="0">
                <a:solidFill>
                  <a:srgbClr val="FFC000"/>
                </a:solidFill>
                <a:latin typeface="Book Antiqua Corsivo" charset="0"/>
                <a:ea typeface="Book Antiqua Corsivo" charset="0"/>
                <a:cs typeface="Book Antiqua Corsivo" charset="0"/>
              </a:rPr>
              <a:t>capito</a:t>
            </a:r>
            <a:r>
              <a:rPr lang="en-US" altLang="ko-KR" sz="3600" dirty="0" smtClean="0">
                <a:solidFill>
                  <a:srgbClr val="FFC000"/>
                </a:solidFill>
                <a:latin typeface="Book Antiqua Corsivo" charset="0"/>
                <a:ea typeface="Book Antiqua Corsivo" charset="0"/>
                <a:cs typeface="Book Antiqua Corsivo" charset="0"/>
              </a:rPr>
              <a:t>?</a:t>
            </a:r>
            <a:endParaRPr lang="ko-KR" altLang="en-US" sz="3600" dirty="0">
              <a:solidFill>
                <a:srgbClr val="FFC000"/>
              </a:solidFill>
              <a:latin typeface="Book Antiqua Corsivo" charset="0"/>
              <a:ea typeface="Book Antiqua Corsivo" charset="0"/>
              <a:cs typeface="Book Antiqua Corsivo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440160"/>
          </a:xfrm>
        </p:spPr>
        <p:txBody>
          <a:bodyPr/>
          <a:lstStyle/>
          <a:p>
            <a:pPr algn="ctr"/>
            <a:r>
              <a:rPr lang="it-IT" dirty="0" smtClean="0"/>
              <a:t>Umile riconoscimento </a:t>
            </a:r>
            <a:r>
              <a:rPr lang="it-IT" dirty="0"/>
              <a:t>della nostra </a:t>
            </a:r>
            <a:r>
              <a:rPr lang="it-IT" dirty="0" smtClean="0"/>
              <a:t>limitatezza, affidandoci </a:t>
            </a:r>
            <a:r>
              <a:rPr lang="it-IT" dirty="0"/>
              <a:t>totalmente al soffio </a:t>
            </a:r>
            <a:r>
              <a:rPr lang="it-IT" dirty="0" smtClean="0"/>
              <a:t>dello </a:t>
            </a:r>
            <a:r>
              <a:rPr lang="it-IT" dirty="0"/>
              <a:t>Spirito senza far conto sulle nostre </a:t>
            </a:r>
            <a:r>
              <a:rPr lang="it-IT" dirty="0" smtClean="0"/>
              <a:t>forze.</a:t>
            </a:r>
            <a:endParaRPr lang="it-IT" dirty="0"/>
          </a:p>
          <a:p>
            <a:pPr marL="342900" indent="-342900">
              <a:buFontTx/>
              <a:buChar char="-"/>
            </a:pPr>
            <a:endParaRPr lang="it-IT" dirty="0" smtClean="0"/>
          </a:p>
          <a:p>
            <a:pPr marL="342900" indent="-342900">
              <a:buFontTx/>
              <a:buChar char="-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-8317" y="2287478"/>
            <a:ext cx="9144000" cy="106951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it-IT" sz="3600" dirty="0">
                <a:solidFill>
                  <a:srgbClr val="FFC000"/>
                </a:solidFill>
                <a:latin typeface="Book Antiqua Corsivo" charset="0"/>
                <a:ea typeface="Book Antiqua Corsivo" charset="0"/>
                <a:cs typeface="Book Antiqua Corsivo" charset="0"/>
              </a:rPr>
              <a:t>Osare di </a:t>
            </a:r>
            <a:r>
              <a:rPr lang="it-IT" sz="3600" dirty="0" smtClean="0">
                <a:solidFill>
                  <a:srgbClr val="FFC000"/>
                </a:solidFill>
                <a:latin typeface="Book Antiqua Corsivo" charset="0"/>
                <a:ea typeface="Book Antiqua Corsivo" charset="0"/>
                <a:cs typeface="Book Antiqua Corsivo" charset="0"/>
              </a:rPr>
              <a:t>camminare!</a:t>
            </a:r>
            <a:endParaRPr lang="ko-KR" altLang="en-US" sz="3600" dirty="0">
              <a:solidFill>
                <a:srgbClr val="FFC000"/>
              </a:solidFill>
              <a:latin typeface="Book Antiqua Corsivo" charset="0"/>
              <a:ea typeface="Book Antiqua Corsivo" charset="0"/>
              <a:cs typeface="Book Antiqua Corsivo" charset="0"/>
            </a:endParaRPr>
          </a:p>
        </p:txBody>
      </p:sp>
      <p:sp>
        <p:nvSpPr>
          <p:cNvPr id="10" name="Content Placeholder 5"/>
          <p:cNvSpPr>
            <a:spLocks noGrp="1"/>
          </p:cNvSpPr>
          <p:nvPr>
            <p:ph idx="1"/>
          </p:nvPr>
        </p:nvSpPr>
        <p:spPr>
          <a:xfrm>
            <a:off x="323528" y="3295590"/>
            <a:ext cx="8229600" cy="637466"/>
          </a:xfrm>
        </p:spPr>
        <p:txBody>
          <a:bodyPr/>
          <a:lstStyle/>
          <a:p>
            <a:pPr algn="ctr"/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>Anzi, 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addirittura di volare sulle ali dello Spirito, </a:t>
            </a:r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it-IT" dirty="0" smtClean="0">
                <a:latin typeface="Arial" charset="0"/>
                <a:ea typeface="Arial" charset="0"/>
                <a:cs typeface="Arial" charset="0"/>
              </a:rPr>
            </a:br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>sui 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sentieri che Egli ci ha suggerito</a:t>
            </a:r>
            <a:endParaRPr lang="it-IT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Tx/>
              <a:buChar char="-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7369" y="3902355"/>
            <a:ext cx="9144000" cy="106951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it-IT" sz="3600" dirty="0" smtClean="0">
                <a:solidFill>
                  <a:srgbClr val="FFC000"/>
                </a:solidFill>
                <a:latin typeface="Book Antiqua Corsivo" charset="0"/>
                <a:ea typeface="Book Antiqua Corsivo" charset="0"/>
                <a:cs typeface="Book Antiqua Corsivo" charset="0"/>
              </a:rPr>
              <a:t>Quale metodo usare?</a:t>
            </a:r>
            <a:endParaRPr lang="ko-KR" altLang="en-US" sz="3600" dirty="0">
              <a:solidFill>
                <a:srgbClr val="FFC000"/>
              </a:solidFill>
              <a:latin typeface="Book Antiqua Corsivo" charset="0"/>
              <a:ea typeface="Book Antiqua Corsivo" charset="0"/>
              <a:cs typeface="Book Antiqua Corsivo" charset="0"/>
            </a:endParaRPr>
          </a:p>
        </p:txBody>
      </p:sp>
      <p:sp>
        <p:nvSpPr>
          <p:cNvPr id="14" name="Content Placeholder 5"/>
          <p:cNvSpPr>
            <a:spLocks noGrp="1"/>
          </p:cNvSpPr>
          <p:nvPr>
            <p:ph idx="1"/>
          </p:nvPr>
        </p:nvSpPr>
        <p:spPr>
          <a:xfrm>
            <a:off x="300066" y="4879766"/>
            <a:ext cx="8229600" cy="637466"/>
          </a:xfrm>
        </p:spPr>
        <p:txBody>
          <a:bodyPr/>
          <a:lstStyle/>
          <a:p>
            <a:pPr algn="ctr"/>
            <a:r>
              <a:rPr lang="it-IT" dirty="0" smtClean="0"/>
              <a:t>Quello </a:t>
            </a:r>
            <a:r>
              <a:rPr lang="it-IT" dirty="0"/>
              <a:t>della </a:t>
            </a:r>
            <a:r>
              <a:rPr lang="it-IT" b="1" dirty="0" err="1"/>
              <a:t>Sinodalità</a:t>
            </a:r>
            <a:r>
              <a:rPr lang="it-IT" dirty="0"/>
              <a:t>, che è soprattutto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un </a:t>
            </a:r>
            <a:r>
              <a:rPr lang="it-IT" dirty="0"/>
              <a:t>modo di essere Chiesa</a:t>
            </a:r>
            <a:endParaRPr lang="en-US" altLang="ko-K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775358"/>
            <a:ext cx="769268" cy="82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  <p:bldP spid="10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r="-6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5770984" cy="897652"/>
          </a:xfrm>
        </p:spPr>
        <p:txBody>
          <a:bodyPr/>
          <a:lstStyle/>
          <a:p>
            <a:r>
              <a:rPr lang="it-IT" sz="3600" dirty="0" smtClean="0">
                <a:solidFill>
                  <a:srgbClr val="FFC000"/>
                </a:solidFill>
                <a:latin typeface="Book Antiqua Corsivo" charset="0"/>
                <a:ea typeface="Book Antiqua Corsivo" charset="0"/>
                <a:cs typeface="Book Antiqua Corsivo" charset="0"/>
              </a:rPr>
              <a:t>Proposte concrete:</a:t>
            </a:r>
            <a:endParaRPr lang="it-IT" sz="3600" dirty="0">
              <a:solidFill>
                <a:srgbClr val="FFC000"/>
              </a:solidFill>
              <a:latin typeface="Book Antiqua Corsivo" charset="0"/>
              <a:ea typeface="Book Antiqua Corsivo" charset="0"/>
              <a:cs typeface="Book Antiqua Corsivo" charset="0"/>
            </a:endParaRPr>
          </a:p>
        </p:txBody>
      </p:sp>
      <p:sp>
        <p:nvSpPr>
          <p:cNvPr id="7" name="Segnaposto contenuto 2"/>
          <p:cNvSpPr>
            <a:spLocks noGrp="1"/>
          </p:cNvSpPr>
          <p:nvPr>
            <p:ph idx="1"/>
          </p:nvPr>
        </p:nvSpPr>
        <p:spPr>
          <a:xfrm>
            <a:off x="467544" y="975062"/>
            <a:ext cx="8219256" cy="4614178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Verifica in senso missionario delle 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parrocchie</a:t>
            </a:r>
          </a:p>
          <a:p>
            <a:pPr marL="457200" indent="-457200">
              <a:buAutoNum type="arabicPeriod"/>
            </a:pP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Parrocchie in 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alleanza</a:t>
            </a:r>
          </a:p>
          <a:p>
            <a:pPr marL="457200" indent="-457200">
              <a:buAutoNum type="arabicPeriod"/>
            </a:pP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Formazione dei 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laici</a:t>
            </a:r>
            <a:endParaRPr lang="it-IT" sz="1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La 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Pastorale Giovanile</a:t>
            </a:r>
          </a:p>
          <a:p>
            <a:endParaRPr lang="it-IT" sz="700" b="1" dirty="0"/>
          </a:p>
          <a:p>
            <a:r>
              <a:rPr lang="it-IT" sz="1800" dirty="0"/>
              <a:t>L</a:t>
            </a:r>
            <a:r>
              <a:rPr lang="it-IT" sz="1800" dirty="0" smtClean="0"/>
              <a:t>avorare </a:t>
            </a:r>
            <a:r>
              <a:rPr lang="it-IT" sz="1800" dirty="0"/>
              <a:t>ad un progetto comune diocesano che colleghi il percorso 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dell’Iniziazione </a:t>
            </a:r>
            <a:r>
              <a:rPr lang="it-IT" sz="1800" dirty="0" smtClean="0"/>
              <a:t>Cristiana </a:t>
            </a:r>
            <a:r>
              <a:rPr lang="it-IT" sz="1800" dirty="0"/>
              <a:t>alla </a:t>
            </a:r>
            <a:r>
              <a:rPr lang="it-IT" sz="1800" dirty="0" smtClean="0"/>
              <a:t>Pastorale Giovanile </a:t>
            </a:r>
            <a:r>
              <a:rPr lang="it-IT" sz="1800" dirty="0"/>
              <a:t>e all’iniziazione </a:t>
            </a:r>
            <a:r>
              <a:rPr lang="it-IT" sz="1800" dirty="0" smtClean="0"/>
              <a:t>cristiana</a:t>
            </a:r>
            <a:r>
              <a:rPr lang="it-IT" sz="1800" dirty="0"/>
              <a:t>. 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000" dirty="0" smtClean="0"/>
              <a:t/>
            </a:r>
            <a:br>
              <a:rPr lang="it-IT" sz="1000" dirty="0" smtClean="0"/>
            </a:br>
            <a:r>
              <a:rPr lang="it-IT" sz="1800" dirty="0" smtClean="0"/>
              <a:t>Cammino </a:t>
            </a:r>
            <a:r>
              <a:rPr lang="it-IT" sz="1800" dirty="0"/>
              <a:t>continuativo dal battesimo alla gioventù, allo scopo di costruire 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giovani </a:t>
            </a:r>
            <a:r>
              <a:rPr lang="it-IT" sz="1800" dirty="0"/>
              <a:t>capaci di scelte evangeliche</a:t>
            </a:r>
            <a:r>
              <a:rPr lang="it-IT" sz="1800" dirty="0" smtClean="0"/>
              <a:t>.</a:t>
            </a:r>
            <a:br>
              <a:rPr lang="it-IT" sz="1800" dirty="0" smtClean="0"/>
            </a:br>
            <a:endParaRPr lang="it-IT" sz="800" dirty="0"/>
          </a:p>
          <a:p>
            <a:r>
              <a:rPr lang="it-IT" sz="1800" dirty="0"/>
              <a:t>C</a:t>
            </a:r>
            <a:r>
              <a:rPr lang="it-IT" sz="1800" dirty="0" smtClean="0"/>
              <a:t>urare </a:t>
            </a:r>
            <a:r>
              <a:rPr lang="it-IT" sz="1800" dirty="0"/>
              <a:t>la formazione </a:t>
            </a:r>
            <a:r>
              <a:rPr lang="it-IT" sz="1800" dirty="0" smtClean="0"/>
              <a:t>di </a:t>
            </a:r>
            <a:r>
              <a:rPr lang="it-IT" sz="1800" dirty="0"/>
              <a:t>animatori capaci di paternità e </a:t>
            </a:r>
            <a:r>
              <a:rPr lang="it-IT" sz="1800" dirty="0" smtClean="0"/>
              <a:t>maternità.</a:t>
            </a:r>
            <a:br>
              <a:rPr lang="it-IT" sz="1800" dirty="0" smtClean="0"/>
            </a:br>
            <a:endParaRPr lang="it-IT" sz="1050" dirty="0"/>
          </a:p>
          <a:p>
            <a:r>
              <a:rPr lang="it-IT" sz="1800" dirty="0" smtClean="0"/>
              <a:t>I giovani </a:t>
            </a:r>
            <a:r>
              <a:rPr lang="it-IT" sz="1800" dirty="0"/>
              <a:t>stessi </a:t>
            </a:r>
            <a:r>
              <a:rPr lang="it-IT" sz="1800" dirty="0" smtClean="0"/>
              <a:t>possono </a:t>
            </a:r>
            <a:r>
              <a:rPr lang="it-IT" sz="1800" dirty="0"/>
              <a:t>diventare missionari di altri giovani</a:t>
            </a:r>
            <a:r>
              <a:rPr lang="it-IT" sz="1800" dirty="0" smtClean="0"/>
              <a:t>.</a:t>
            </a:r>
            <a:br>
              <a:rPr lang="it-IT" sz="1800" dirty="0" smtClean="0"/>
            </a:br>
            <a:r>
              <a:rPr lang="it-IT" sz="1000" dirty="0" smtClean="0"/>
              <a:t> </a:t>
            </a:r>
            <a:endParaRPr lang="it-IT" sz="2400" b="1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523" y="0"/>
            <a:ext cx="1607477" cy="97506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886560"/>
            <a:ext cx="769268" cy="82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9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r="-6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5770984" cy="897652"/>
          </a:xfrm>
        </p:spPr>
        <p:txBody>
          <a:bodyPr/>
          <a:lstStyle/>
          <a:p>
            <a:r>
              <a:rPr lang="it-IT" sz="3600" dirty="0" smtClean="0">
                <a:solidFill>
                  <a:srgbClr val="FFC000"/>
                </a:solidFill>
                <a:latin typeface="Book Antiqua Corsivo" charset="0"/>
                <a:ea typeface="Book Antiqua Corsivo" charset="0"/>
                <a:cs typeface="Book Antiqua Corsivo" charset="0"/>
              </a:rPr>
              <a:t>Proposte concrete:</a:t>
            </a:r>
            <a:endParaRPr lang="it-IT" sz="3600" dirty="0">
              <a:solidFill>
                <a:srgbClr val="FFC000"/>
              </a:solidFill>
              <a:latin typeface="Book Antiqua Corsivo" charset="0"/>
              <a:ea typeface="Book Antiqua Corsivo" charset="0"/>
              <a:cs typeface="Book Antiqua Corsivo" charset="0"/>
            </a:endParaRPr>
          </a:p>
        </p:txBody>
      </p:sp>
      <p:sp>
        <p:nvSpPr>
          <p:cNvPr id="7" name="Segnaposto contenuto 2"/>
          <p:cNvSpPr>
            <a:spLocks noGrp="1"/>
          </p:cNvSpPr>
          <p:nvPr>
            <p:ph idx="1"/>
          </p:nvPr>
        </p:nvSpPr>
        <p:spPr>
          <a:xfrm>
            <a:off x="467544" y="975062"/>
            <a:ext cx="8219256" cy="4911498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Verifica in senso missionario delle 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parrocchie</a:t>
            </a:r>
          </a:p>
          <a:p>
            <a:pPr marL="457200" indent="-457200">
              <a:buAutoNum type="arabicPeriod"/>
            </a:pP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Parrocchie in 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alleanza</a:t>
            </a:r>
          </a:p>
          <a:p>
            <a:pPr marL="457200" indent="-457200">
              <a:buAutoNum type="arabicPeriod"/>
            </a:pP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Formazione dei 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laici</a:t>
            </a:r>
            <a:endParaRPr lang="it-IT" sz="1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La 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Pastorale Giovanile</a:t>
            </a:r>
          </a:p>
          <a:p>
            <a:endParaRPr lang="it-IT" sz="700" b="1" dirty="0"/>
          </a:p>
          <a:p>
            <a:endParaRPr lang="it-IT" sz="100" dirty="0"/>
          </a:p>
          <a:p>
            <a:r>
              <a:rPr lang="it-IT" sz="1800" dirty="0" smtClean="0"/>
              <a:t>    La richiesta di matrimonio delle giovani coppie è un’</a:t>
            </a:r>
            <a:r>
              <a:rPr lang="it-IT" sz="1800" b="1" dirty="0" smtClean="0"/>
              <a:t>occasione preziosa 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    che ci dà l’occasione di accompagnare all’incontro con Cristo. </a:t>
            </a:r>
          </a:p>
          <a:p>
            <a:endParaRPr lang="it-IT" sz="1050" dirty="0" smtClean="0"/>
          </a:p>
          <a:p>
            <a:r>
              <a:rPr lang="it-IT" sz="1800" dirty="0" smtClean="0"/>
              <a:t>    Non offriamo semplici ‘</a:t>
            </a:r>
            <a:r>
              <a:rPr lang="it-IT" sz="1800" b="1" dirty="0" smtClean="0"/>
              <a:t>corsi </a:t>
            </a:r>
            <a:r>
              <a:rPr lang="it-IT" sz="1800" b="1" dirty="0"/>
              <a:t>prematrimoniali</a:t>
            </a:r>
            <a:r>
              <a:rPr lang="it-IT" sz="1800" dirty="0"/>
              <a:t>’ ma attenzione vera, calda 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    ospitalità </a:t>
            </a:r>
            <a:r>
              <a:rPr lang="it-IT" sz="1800" dirty="0"/>
              <a:t>e accompagnamento amichevole, per favorire la scoperta della 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    persona </a:t>
            </a:r>
            <a:r>
              <a:rPr lang="it-IT" sz="1800" dirty="0"/>
              <a:t>di </a:t>
            </a:r>
            <a:r>
              <a:rPr lang="it-IT" sz="1800" dirty="0" smtClean="0"/>
              <a:t>Gesù, </a:t>
            </a:r>
            <a:r>
              <a:rPr lang="it-IT" sz="1800" dirty="0"/>
              <a:t>del suo progetto </a:t>
            </a:r>
            <a:r>
              <a:rPr lang="it-IT" sz="1800" dirty="0" smtClean="0"/>
              <a:t>di amore e </a:t>
            </a:r>
            <a:r>
              <a:rPr lang="it-IT" sz="1800" dirty="0"/>
              <a:t>della sua promessa di 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    autentica </a:t>
            </a:r>
            <a:r>
              <a:rPr lang="it-IT" sz="1800" dirty="0"/>
              <a:t>felicità</a:t>
            </a:r>
            <a:r>
              <a:rPr lang="it-IT" sz="1800" dirty="0" smtClean="0"/>
              <a:t>.</a:t>
            </a:r>
          </a:p>
          <a:p>
            <a:endParaRPr lang="it-IT" sz="600" dirty="0" smtClean="0"/>
          </a:p>
          <a:p>
            <a:r>
              <a:rPr lang="it-IT" sz="1800" dirty="0" smtClean="0"/>
              <a:t>    Dopo il matrimonio, </a:t>
            </a:r>
            <a:r>
              <a:rPr lang="it-IT" sz="1800" b="1" dirty="0" smtClean="0"/>
              <a:t>accompagnare </a:t>
            </a:r>
            <a:r>
              <a:rPr lang="it-IT" sz="1800" b="1" dirty="0"/>
              <a:t>le giovani famiglie </a:t>
            </a:r>
            <a:r>
              <a:rPr lang="it-IT" sz="1800" dirty="0" smtClean="0"/>
              <a:t>negli anni in </a:t>
            </a:r>
            <a:r>
              <a:rPr lang="it-IT" sz="1800" dirty="0"/>
              <a:t>cui 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    non </a:t>
            </a:r>
            <a:r>
              <a:rPr lang="it-IT" sz="1800" dirty="0"/>
              <a:t>possono assolutamente essere lasciate sole.</a:t>
            </a:r>
            <a:endParaRPr lang="it-IT" sz="1800" b="1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523" y="0"/>
            <a:ext cx="1607477" cy="97506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886560"/>
            <a:ext cx="769268" cy="82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9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55576" y="404664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>
                <a:solidFill>
                  <a:srgbClr val="FFC000"/>
                </a:solidFill>
                <a:latin typeface="Book Antiqua Corsivo" charset="0"/>
                <a:ea typeface="Book Antiqua Corsivo" charset="0"/>
                <a:cs typeface="Book Antiqua Corsivo" charset="0"/>
              </a:rPr>
              <a:t>Conclusione</a:t>
            </a:r>
            <a:endParaRPr lang="it-IT" sz="4400" b="1" dirty="0">
              <a:solidFill>
                <a:srgbClr val="FFC000"/>
              </a:solidFill>
              <a:latin typeface="Book Antiqua Corsivo" charset="0"/>
              <a:ea typeface="Book Antiqua Corsivo" charset="0"/>
              <a:cs typeface="Book Antiqua Corsivo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95536" y="1549816"/>
            <a:ext cx="633670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Questi orientamenti pastorali non dicono tutto quello </a:t>
            </a:r>
            <a:r>
              <a:rPr lang="it-IT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/>
            </a:r>
            <a:br>
              <a:rPr lang="it-IT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</a:br>
            <a:r>
              <a:rPr lang="it-IT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che 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si fa o che si potrebbe fare nella Chiesa, tracciano </a:t>
            </a:r>
            <a:r>
              <a:rPr lang="it-IT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però</a:t>
            </a:r>
            <a:br>
              <a:rPr lang="it-IT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</a:br>
            <a:r>
              <a:rPr lang="it-IT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uno 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stile: q</a:t>
            </a:r>
            <a:r>
              <a:rPr lang="it-IT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uello 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dell’</a:t>
            </a:r>
            <a:r>
              <a:rPr lang="it-IT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ascolto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, fiduciosi che Dio continua a </a:t>
            </a:r>
            <a:r>
              <a:rPr lang="it-IT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/>
            </a:r>
            <a:br>
              <a:rPr lang="it-IT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</a:br>
            <a:r>
              <a:rPr lang="it-IT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parlarci 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nella storia, negli altri, nei vicini e nei lontani. </a:t>
            </a:r>
            <a:endParaRPr lang="it-IT" dirty="0" smtClean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  <a:p>
            <a:endParaRPr lang="it-IT" dirty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  <a:p>
            <a:r>
              <a:rPr lang="it-IT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Un 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ascolto fatto di </a:t>
            </a:r>
            <a:r>
              <a:rPr lang="it-IT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preghiera autentica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. Un ascolto che </a:t>
            </a:r>
            <a:r>
              <a:rPr lang="it-IT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/>
            </a:r>
            <a:br>
              <a:rPr lang="it-IT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</a:br>
            <a:r>
              <a:rPr lang="it-IT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parte 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dalla </a:t>
            </a:r>
            <a:r>
              <a:rPr lang="it-IT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contemplazione del Padre misericordioso 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nei </a:t>
            </a:r>
            <a:r>
              <a:rPr lang="it-IT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/>
            </a:r>
            <a:br>
              <a:rPr lang="it-IT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</a:br>
            <a:r>
              <a:rPr lang="it-IT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cui 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occhi ci scopriamo figli e fratelli, poveri tra i poveri, </a:t>
            </a:r>
            <a:r>
              <a:rPr lang="it-IT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/>
            </a:r>
            <a:br>
              <a:rPr lang="it-IT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</a:br>
            <a:r>
              <a:rPr lang="it-IT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peccatori 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tra i peccatori, ma poveri e peccatori amati e </a:t>
            </a:r>
            <a:r>
              <a:rPr lang="it-IT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/>
            </a:r>
            <a:br>
              <a:rPr lang="it-IT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</a:br>
            <a:r>
              <a:rPr lang="it-IT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riconciliati 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che fanno del dono della fede un germe </a:t>
            </a:r>
            <a:r>
              <a:rPr lang="it-IT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/>
            </a:r>
            <a:br>
              <a:rPr lang="it-IT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</a:br>
            <a:r>
              <a:rPr lang="it-IT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potente 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di fraternità nella Chiesa e per il mondo</a:t>
            </a:r>
            <a:r>
              <a:rPr lang="it-IT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.</a:t>
            </a:r>
          </a:p>
          <a:p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/>
            </a:r>
            <a:br>
              <a:rPr lang="it-IT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</a:br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Dalla contemplazione nasce la </a:t>
            </a:r>
            <a:r>
              <a:rPr lang="it-IT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missione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 e si generano i </a:t>
            </a:r>
            <a:r>
              <a:rPr lang="it-IT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/>
            </a:r>
            <a:br>
              <a:rPr lang="it-IT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</a:br>
            <a:r>
              <a:rPr lang="it-IT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cuori 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capaci e desiderosi di condividere con gli altri la </a:t>
            </a:r>
            <a:r>
              <a:rPr lang="it-IT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/>
            </a:r>
            <a:br>
              <a:rPr lang="it-IT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</a:br>
            <a:r>
              <a:rPr lang="it-IT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gioia 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coinvolgente del Vangelo</a:t>
            </a:r>
            <a:r>
              <a:rPr lang="it-IT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.</a:t>
            </a:r>
          </a:p>
          <a:p>
            <a:endParaRPr lang="it-IT" dirty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Ascolto, missione, condivisione e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fraternità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. </a:t>
            </a:r>
            <a:endParaRPr lang="it-IT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  <a:p>
            <a:endParaRPr lang="it-IT" sz="1600" dirty="0">
              <a:latin typeface="Arial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886560"/>
            <a:ext cx="769268" cy="82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02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357354" y="548680"/>
            <a:ext cx="3168352" cy="1161416"/>
          </a:xfrm>
        </p:spPr>
        <p:txBody>
          <a:bodyPr/>
          <a:lstStyle/>
          <a:p>
            <a:r>
              <a:rPr lang="it-IT" sz="3200" smtClean="0">
                <a:solidFill>
                  <a:srgbClr val="FFC000"/>
                </a:solidFill>
                <a:latin typeface="Book Antiqua Corsivo" charset="0"/>
                <a:ea typeface="Book Antiqua Corsivo" charset="0"/>
                <a:cs typeface="Book Antiqua Corsivo" charset="0"/>
              </a:rPr>
              <a:t>Proposte </a:t>
            </a:r>
            <a:br>
              <a:rPr lang="it-IT" sz="3200" smtClean="0">
                <a:solidFill>
                  <a:srgbClr val="FFC000"/>
                </a:solidFill>
                <a:latin typeface="Book Antiqua Corsivo" charset="0"/>
                <a:ea typeface="Book Antiqua Corsivo" charset="0"/>
                <a:cs typeface="Book Antiqua Corsivo" charset="0"/>
              </a:rPr>
            </a:br>
            <a:r>
              <a:rPr lang="it-IT" sz="3200" smtClean="0">
                <a:solidFill>
                  <a:srgbClr val="FFC000"/>
                </a:solidFill>
                <a:latin typeface="Book Antiqua Corsivo" charset="0"/>
                <a:ea typeface="Book Antiqua Corsivo" charset="0"/>
                <a:cs typeface="Book Antiqua Corsivo" charset="0"/>
              </a:rPr>
              <a:t>concrete</a:t>
            </a:r>
            <a:r>
              <a:rPr lang="it-IT" sz="3200" dirty="0" smtClean="0">
                <a:solidFill>
                  <a:srgbClr val="FFC000"/>
                </a:solidFill>
                <a:latin typeface="Book Antiqua Corsivo" charset="0"/>
                <a:ea typeface="Book Antiqua Corsivo" charset="0"/>
                <a:cs typeface="Book Antiqua Corsivo" charset="0"/>
              </a:rPr>
              <a:t>:</a:t>
            </a:r>
            <a:endParaRPr lang="it-IT" sz="3200" dirty="0">
              <a:solidFill>
                <a:srgbClr val="FFC000"/>
              </a:solidFill>
              <a:latin typeface="Book Antiqua Corsivo" charset="0"/>
              <a:ea typeface="Book Antiqua Corsivo" charset="0"/>
              <a:cs typeface="Book Antiqua Corsivo" charset="0"/>
            </a:endParaRPr>
          </a:p>
        </p:txBody>
      </p:sp>
      <p:sp>
        <p:nvSpPr>
          <p:cNvPr id="6" name="Segnaposto contenuto 2"/>
          <p:cNvSpPr>
            <a:spLocks noGrp="1"/>
          </p:cNvSpPr>
          <p:nvPr>
            <p:ph idx="1"/>
          </p:nvPr>
        </p:nvSpPr>
        <p:spPr>
          <a:xfrm>
            <a:off x="3256938" y="4365104"/>
            <a:ext cx="5616624" cy="2088232"/>
          </a:xfrm>
        </p:spPr>
        <p:txBody>
          <a:bodyPr/>
          <a:lstStyle/>
          <a:p>
            <a:r>
              <a:rPr lang="it-IT" sz="2400" b="1" cap="small" dirty="0">
                <a:solidFill>
                  <a:schemeClr val="accent5">
                    <a:lumMod val="60000"/>
                    <a:lumOff val="40000"/>
                  </a:schemeClr>
                </a:solidFill>
                <a:latin typeface="Book Antiqua Corsivo" charset="0"/>
                <a:ea typeface="Book Antiqua Corsivo" charset="0"/>
                <a:cs typeface="Book Antiqua Corsivo" charset="0"/>
              </a:rPr>
              <a:t>Comunità fraterna e Missionaria</a:t>
            </a:r>
            <a:endParaRPr lang="it-IT" sz="2400" b="1" cap="small" dirty="0" smtClean="0"/>
          </a:p>
          <a:p>
            <a:pPr marL="457200" indent="-457200">
              <a:buAutoNum type="arabicPeriod"/>
            </a:pPr>
            <a:r>
              <a:rPr lang="it-IT" sz="1800" dirty="0" smtClean="0">
                <a:solidFill>
                  <a:schemeClr val="accent6">
                    <a:lumMod val="75000"/>
                  </a:schemeClr>
                </a:solidFill>
              </a:rPr>
              <a:t>Verifica </a:t>
            </a:r>
            <a:r>
              <a:rPr lang="it-IT" sz="1800" dirty="0">
                <a:solidFill>
                  <a:schemeClr val="accent6">
                    <a:lumMod val="75000"/>
                  </a:schemeClr>
                </a:solidFill>
              </a:rPr>
              <a:t>in senso missionario delle </a:t>
            </a:r>
            <a:r>
              <a:rPr lang="it-IT" sz="1800" dirty="0" smtClean="0">
                <a:solidFill>
                  <a:schemeClr val="accent6">
                    <a:lumMod val="75000"/>
                  </a:schemeClr>
                </a:solidFill>
              </a:rPr>
              <a:t>parrocchie</a:t>
            </a:r>
          </a:p>
          <a:p>
            <a:pPr marL="457200" indent="-457200">
              <a:buAutoNum type="arabicPeriod"/>
            </a:pPr>
            <a:r>
              <a:rPr lang="it-IT" sz="1800" dirty="0">
                <a:solidFill>
                  <a:schemeClr val="accent6">
                    <a:lumMod val="75000"/>
                  </a:schemeClr>
                </a:solidFill>
              </a:rPr>
              <a:t>Parrocchie in </a:t>
            </a:r>
            <a:r>
              <a:rPr lang="it-IT" sz="1800" dirty="0" smtClean="0">
                <a:solidFill>
                  <a:schemeClr val="accent6">
                    <a:lumMod val="75000"/>
                  </a:schemeClr>
                </a:solidFill>
              </a:rPr>
              <a:t>alleanza</a:t>
            </a:r>
          </a:p>
          <a:p>
            <a:pPr marL="457200" indent="-457200">
              <a:buAutoNum type="arabicPeriod"/>
            </a:pPr>
            <a:r>
              <a:rPr lang="it-IT" sz="1800" dirty="0">
                <a:solidFill>
                  <a:schemeClr val="accent6">
                    <a:lumMod val="75000"/>
                  </a:schemeClr>
                </a:solidFill>
              </a:rPr>
              <a:t>Formazione dei </a:t>
            </a:r>
            <a:r>
              <a:rPr lang="it-IT" sz="1800" dirty="0" smtClean="0">
                <a:solidFill>
                  <a:schemeClr val="accent6">
                    <a:lumMod val="75000"/>
                  </a:schemeClr>
                </a:solidFill>
              </a:rPr>
              <a:t>laici</a:t>
            </a:r>
            <a:endParaRPr lang="it-IT" sz="1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it-IT" sz="1800" dirty="0">
                <a:solidFill>
                  <a:schemeClr val="accent6">
                    <a:lumMod val="75000"/>
                  </a:schemeClr>
                </a:solidFill>
              </a:rPr>
              <a:t>La </a:t>
            </a:r>
            <a:r>
              <a:rPr lang="it-IT" sz="1800" dirty="0" smtClean="0">
                <a:solidFill>
                  <a:schemeClr val="accent6">
                    <a:lumMod val="75000"/>
                  </a:schemeClr>
                </a:solidFill>
              </a:rPr>
              <a:t>Pastorale Giovanile</a:t>
            </a:r>
          </a:p>
          <a:p>
            <a:endParaRPr lang="it-IT" sz="1400" b="1" dirty="0"/>
          </a:p>
        </p:txBody>
      </p:sp>
      <p:sp>
        <p:nvSpPr>
          <p:cNvPr id="7" name="Segnaposto contenuto 2"/>
          <p:cNvSpPr>
            <a:spLocks noGrp="1"/>
          </p:cNvSpPr>
          <p:nvPr>
            <p:ph idx="1"/>
          </p:nvPr>
        </p:nvSpPr>
        <p:spPr>
          <a:xfrm>
            <a:off x="357354" y="2276872"/>
            <a:ext cx="5400600" cy="2016224"/>
          </a:xfrm>
        </p:spPr>
        <p:txBody>
          <a:bodyPr/>
          <a:lstStyle/>
          <a:p>
            <a:r>
              <a:rPr lang="it-IT" sz="2400" b="1" cap="small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ook Antiqua Corsivo" charset="0"/>
                <a:ea typeface="Book Antiqua Corsivo" charset="0"/>
                <a:cs typeface="Book Antiqua Corsivo" charset="0"/>
              </a:rPr>
              <a:t>I Poveri</a:t>
            </a:r>
            <a:endParaRPr lang="it-IT" sz="2400" b="1" dirty="0" smtClean="0"/>
          </a:p>
          <a:p>
            <a:pPr marL="457200" indent="-457200">
              <a:buAutoNum type="arabicPeriod"/>
            </a:pPr>
            <a:r>
              <a:rPr lang="it-IT" sz="1800" dirty="0" smtClean="0">
                <a:solidFill>
                  <a:schemeClr val="accent6">
                    <a:lumMod val="75000"/>
                  </a:schemeClr>
                </a:solidFill>
              </a:rPr>
              <a:t>Costituzione </a:t>
            </a:r>
            <a:r>
              <a:rPr lang="it-IT" sz="1800" dirty="0">
                <a:solidFill>
                  <a:schemeClr val="accent6">
                    <a:lumMod val="75000"/>
                  </a:schemeClr>
                </a:solidFill>
              </a:rPr>
              <a:t>della Caritas in ogni </a:t>
            </a:r>
            <a:r>
              <a:rPr lang="it-IT" sz="1800" dirty="0" smtClean="0">
                <a:solidFill>
                  <a:schemeClr val="accent6">
                    <a:lumMod val="75000"/>
                  </a:schemeClr>
                </a:solidFill>
              </a:rPr>
              <a:t>parrocchia</a:t>
            </a:r>
          </a:p>
          <a:p>
            <a:pPr marL="457200" indent="-457200">
              <a:buAutoNum type="arabicPeriod"/>
            </a:pPr>
            <a:r>
              <a:rPr lang="it-IT" sz="1800" dirty="0" smtClean="0">
                <a:solidFill>
                  <a:schemeClr val="accent6">
                    <a:lumMod val="75000"/>
                  </a:schemeClr>
                </a:solidFill>
              </a:rPr>
              <a:t>Creazione di un </a:t>
            </a:r>
            <a:r>
              <a:rPr lang="it-IT" sz="1800" i="1" dirty="0" err="1" smtClean="0">
                <a:solidFill>
                  <a:schemeClr val="accent6">
                    <a:lumMod val="75000"/>
                  </a:schemeClr>
                </a:solidFill>
              </a:rPr>
              <a:t>hospitium</a:t>
            </a:r>
            <a:endParaRPr lang="it-IT" sz="180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it-IT" sz="1800" dirty="0" smtClean="0">
                <a:solidFill>
                  <a:schemeClr val="accent6">
                    <a:lumMod val="75000"/>
                  </a:schemeClr>
                </a:solidFill>
              </a:rPr>
              <a:t>Progetto Policoro e Progetto Casa</a:t>
            </a:r>
          </a:p>
          <a:p>
            <a:pPr marL="457200" indent="-457200">
              <a:buAutoNum type="arabicPeriod"/>
            </a:pPr>
            <a:r>
              <a:rPr lang="it-IT" sz="1800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it-IT" sz="1800" dirty="0" smtClean="0">
                <a:solidFill>
                  <a:schemeClr val="accent6">
                    <a:lumMod val="75000"/>
                  </a:schemeClr>
                </a:solidFill>
              </a:rPr>
              <a:t>ivulgare le Opere Sociali Diocesane</a:t>
            </a:r>
          </a:p>
        </p:txBody>
      </p:sp>
      <p:sp>
        <p:nvSpPr>
          <p:cNvPr id="8" name="Segnaposto contenuto 2"/>
          <p:cNvSpPr>
            <a:spLocks noGrp="1"/>
          </p:cNvSpPr>
          <p:nvPr>
            <p:ph idx="1"/>
          </p:nvPr>
        </p:nvSpPr>
        <p:spPr>
          <a:xfrm>
            <a:off x="3769568" y="476672"/>
            <a:ext cx="3970784" cy="1944216"/>
          </a:xfrm>
        </p:spPr>
        <p:txBody>
          <a:bodyPr/>
          <a:lstStyle/>
          <a:p>
            <a:r>
              <a:rPr lang="it-IT" sz="2400" b="1" cap="small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ook Antiqua Corsivo" charset="0"/>
                <a:ea typeface="Book Antiqua Corsivo" charset="0"/>
                <a:cs typeface="Book Antiqua Corsivo" charset="0"/>
              </a:rPr>
              <a:t>Il Padre</a:t>
            </a:r>
            <a:endParaRPr lang="it-IT" sz="2400" b="1" dirty="0" smtClean="0"/>
          </a:p>
          <a:p>
            <a:pPr marL="457200" indent="-457200">
              <a:buFont typeface="+mj-lt"/>
              <a:buAutoNum type="arabicPeriod"/>
            </a:pPr>
            <a:r>
              <a:rPr lang="it-IT" sz="1800" dirty="0" smtClean="0">
                <a:solidFill>
                  <a:schemeClr val="accent6">
                    <a:lumMod val="75000"/>
                  </a:schemeClr>
                </a:solidFill>
              </a:rPr>
              <a:t>Riprendere </a:t>
            </a:r>
            <a:r>
              <a:rPr lang="it-IT" sz="1800" dirty="0">
                <a:solidFill>
                  <a:schemeClr val="accent6">
                    <a:lumMod val="75000"/>
                  </a:schemeClr>
                </a:solidFill>
              </a:rPr>
              <a:t>la riforma </a:t>
            </a:r>
            <a:r>
              <a:rPr lang="it-IT" sz="1800" dirty="0" smtClean="0">
                <a:solidFill>
                  <a:schemeClr val="accent6">
                    <a:lumMod val="75000"/>
                  </a:schemeClr>
                </a:solidFill>
              </a:rPr>
              <a:t>liturgica</a:t>
            </a:r>
          </a:p>
          <a:p>
            <a:pPr marL="457200" indent="-457200">
              <a:buAutoNum type="arabicPeriod"/>
            </a:pPr>
            <a:r>
              <a:rPr lang="it-IT" sz="1800" dirty="0">
                <a:solidFill>
                  <a:schemeClr val="accent6">
                    <a:lumMod val="75000"/>
                  </a:schemeClr>
                </a:solidFill>
              </a:rPr>
              <a:t>Gruppi di Ascolto del </a:t>
            </a:r>
            <a:r>
              <a:rPr lang="it-IT" sz="1800" dirty="0" smtClean="0">
                <a:solidFill>
                  <a:schemeClr val="accent6">
                    <a:lumMod val="75000"/>
                  </a:schemeClr>
                </a:solidFill>
              </a:rPr>
              <a:t>Vangelo</a:t>
            </a:r>
          </a:p>
          <a:p>
            <a:pPr marL="457200" indent="-457200">
              <a:buAutoNum type="arabicPeriod"/>
            </a:pPr>
            <a:r>
              <a:rPr lang="it-IT" sz="1800" dirty="0">
                <a:solidFill>
                  <a:schemeClr val="accent6">
                    <a:lumMod val="75000"/>
                  </a:schemeClr>
                </a:solidFill>
              </a:rPr>
              <a:t>Rinnovare l’Iniziazione </a:t>
            </a:r>
            <a:r>
              <a:rPr lang="it-IT" sz="1800" dirty="0" smtClean="0">
                <a:solidFill>
                  <a:schemeClr val="accent6">
                    <a:lumMod val="75000"/>
                  </a:schemeClr>
                </a:solidFill>
              </a:rPr>
              <a:t>Cristiana</a:t>
            </a:r>
          </a:p>
          <a:p>
            <a:pPr marL="457200" indent="-457200">
              <a:buAutoNum type="arabicPeriod"/>
            </a:pPr>
            <a:r>
              <a:rPr lang="it-IT" sz="1800" dirty="0">
                <a:solidFill>
                  <a:schemeClr val="accent6">
                    <a:lumMod val="75000"/>
                  </a:schemeClr>
                </a:solidFill>
              </a:rPr>
              <a:t>Formazione </a:t>
            </a:r>
            <a:r>
              <a:rPr lang="it-IT" sz="1800" dirty="0" smtClean="0">
                <a:solidFill>
                  <a:schemeClr val="accent6">
                    <a:lumMod val="75000"/>
                  </a:schemeClr>
                </a:solidFill>
              </a:rPr>
              <a:t>cristiana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886560"/>
            <a:ext cx="769268" cy="82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0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75656" y="551337"/>
            <a:ext cx="7660703" cy="1069514"/>
          </a:xfrm>
        </p:spPr>
        <p:txBody>
          <a:bodyPr/>
          <a:lstStyle/>
          <a:p>
            <a:r>
              <a:rPr lang="it-IT" sz="2800" dirty="0" smtClean="0">
                <a:solidFill>
                  <a:srgbClr val="FFC000"/>
                </a:solidFill>
                <a:latin typeface="Book Antiqua Corsivo" charset="0"/>
                <a:ea typeface="Book Antiqua Corsivo" charset="0"/>
                <a:cs typeface="Book Antiqua Corsivo" charset="0"/>
              </a:rPr>
              <a:t>Questa </a:t>
            </a:r>
            <a:r>
              <a:rPr lang="it-IT" sz="2800" dirty="0">
                <a:solidFill>
                  <a:srgbClr val="FFC000"/>
                </a:solidFill>
                <a:latin typeface="Book Antiqua Corsivo" charset="0"/>
                <a:ea typeface="Book Antiqua Corsivo" charset="0"/>
                <a:cs typeface="Book Antiqua Corsivo" charset="0"/>
              </a:rPr>
              <a:t>lettera non </a:t>
            </a:r>
            <a:r>
              <a:rPr lang="it-IT" sz="2800">
                <a:solidFill>
                  <a:srgbClr val="FFC000"/>
                </a:solidFill>
                <a:latin typeface="Book Antiqua Corsivo" charset="0"/>
                <a:ea typeface="Book Antiqua Corsivo" charset="0"/>
                <a:cs typeface="Book Antiqua Corsivo" charset="0"/>
              </a:rPr>
              <a:t>attende </a:t>
            </a:r>
            <a:r>
              <a:rPr lang="it-IT" sz="2800" smtClean="0">
                <a:solidFill>
                  <a:srgbClr val="FFC000"/>
                </a:solidFill>
                <a:latin typeface="Book Antiqua Corsivo" charset="0"/>
                <a:ea typeface="Book Antiqua Corsivo" charset="0"/>
                <a:cs typeface="Book Antiqua Corsivo" charset="0"/>
              </a:rPr>
              <a:t>semplicemente </a:t>
            </a:r>
            <a:br>
              <a:rPr lang="it-IT" sz="2800" smtClean="0">
                <a:solidFill>
                  <a:srgbClr val="FFC000"/>
                </a:solidFill>
                <a:latin typeface="Book Antiqua Corsivo" charset="0"/>
                <a:ea typeface="Book Antiqua Corsivo" charset="0"/>
                <a:cs typeface="Book Antiqua Corsivo" charset="0"/>
              </a:rPr>
            </a:br>
            <a:r>
              <a:rPr lang="it-IT" sz="2800" smtClean="0">
                <a:solidFill>
                  <a:srgbClr val="FFC000"/>
                </a:solidFill>
                <a:latin typeface="Book Antiqua Corsivo" charset="0"/>
                <a:ea typeface="Book Antiqua Corsivo" charset="0"/>
                <a:cs typeface="Book Antiqua Corsivo" charset="0"/>
              </a:rPr>
              <a:t>di </a:t>
            </a:r>
            <a:r>
              <a:rPr lang="it-IT" sz="2800" dirty="0">
                <a:solidFill>
                  <a:srgbClr val="FFC000"/>
                </a:solidFill>
                <a:latin typeface="Book Antiqua Corsivo" charset="0"/>
                <a:ea typeface="Book Antiqua Corsivo" charset="0"/>
                <a:cs typeface="Book Antiqua Corsivo" charset="0"/>
              </a:rPr>
              <a:t>essere messa in </a:t>
            </a:r>
            <a:r>
              <a:rPr lang="it-IT" sz="2800" dirty="0" smtClean="0">
                <a:solidFill>
                  <a:srgbClr val="FFC000"/>
                </a:solidFill>
                <a:latin typeface="Book Antiqua Corsivo" charset="0"/>
                <a:ea typeface="Book Antiqua Corsivo" charset="0"/>
                <a:cs typeface="Book Antiqua Corsivo" charset="0"/>
              </a:rPr>
              <a:t>pratica</a:t>
            </a:r>
            <a:r>
              <a:rPr lang="is-IS" sz="2800" dirty="0" smtClean="0">
                <a:solidFill>
                  <a:srgbClr val="FFC000"/>
                </a:solidFill>
                <a:latin typeface="Book Antiqua Corsivo" charset="0"/>
                <a:ea typeface="Book Antiqua Corsivo" charset="0"/>
                <a:cs typeface="Book Antiqua Corsivo" charset="0"/>
              </a:rPr>
              <a:t>…</a:t>
            </a:r>
            <a:endParaRPr lang="it-IT" sz="2800" dirty="0">
              <a:solidFill>
                <a:srgbClr val="FFC000"/>
              </a:solidFill>
              <a:latin typeface="Book Antiqua Corsivo" charset="0"/>
              <a:ea typeface="Book Antiqua Corsivo" charset="0"/>
              <a:cs typeface="Book Antiqua Corsivo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19672" y="1660828"/>
            <a:ext cx="7200800" cy="4648491"/>
          </a:xfrm>
        </p:spPr>
        <p:txBody>
          <a:bodyPr/>
          <a:lstStyle/>
          <a:p>
            <a:r>
              <a:rPr lang="is-IS" dirty="0" smtClean="0"/>
              <a:t>…</a:t>
            </a:r>
            <a:r>
              <a:rPr lang="it-IT" dirty="0" smtClean="0"/>
              <a:t>piuttosto va </a:t>
            </a:r>
            <a:r>
              <a:rPr lang="it-IT" b="1" i="1" dirty="0" smtClean="0"/>
              <a:t>ricevuta</a:t>
            </a:r>
            <a:r>
              <a:rPr lang="it-IT" dirty="0" smtClean="0"/>
              <a:t> </a:t>
            </a:r>
            <a:r>
              <a:rPr lang="it-IT" dirty="0"/>
              <a:t>nello Spirito Santo per </a:t>
            </a:r>
            <a:r>
              <a:rPr lang="it-IT" dirty="0" smtClean="0"/>
              <a:t>assimilarne</a:t>
            </a:r>
            <a:br>
              <a:rPr lang="it-IT" dirty="0" smtClean="0"/>
            </a:br>
            <a:r>
              <a:rPr lang="it-IT" dirty="0" smtClean="0"/>
              <a:t>le </a:t>
            </a:r>
            <a:r>
              <a:rPr lang="it-IT" dirty="0"/>
              <a:t>idee guida, le motivazioni, gli orizzonti di marcia,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l’appello </a:t>
            </a:r>
            <a:r>
              <a:rPr lang="it-IT" dirty="0"/>
              <a:t>del Signore che, come vescovo di questa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chiesa</a:t>
            </a:r>
            <a:r>
              <a:rPr lang="it-IT" dirty="0"/>
              <a:t>, mi pare di avere individuato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nell’oggi </a:t>
            </a:r>
            <a:r>
              <a:rPr lang="it-IT" dirty="0"/>
              <a:t>della nostra </a:t>
            </a:r>
            <a:r>
              <a:rPr lang="it-IT" dirty="0" smtClean="0"/>
              <a:t>storia.</a:t>
            </a:r>
          </a:p>
          <a:p>
            <a:endParaRPr lang="it-IT" dirty="0"/>
          </a:p>
          <a:p>
            <a:pPr algn="r"/>
            <a:r>
              <a:rPr lang="it-IT" dirty="0"/>
              <a:t>Senza l’assimilazione convinta di questi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atteggiamenti </a:t>
            </a:r>
            <a:r>
              <a:rPr lang="it-IT" dirty="0"/>
              <a:t>e mentalità di fondo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e </a:t>
            </a:r>
            <a:r>
              <a:rPr lang="it-IT" dirty="0"/>
              <a:t>senza uno sforzo di condivisione e di sintonia,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non </a:t>
            </a:r>
            <a:r>
              <a:rPr lang="it-IT" dirty="0"/>
              <a:t>andremmo da alcuna parte.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775358"/>
            <a:ext cx="769268" cy="82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63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07704" y="703302"/>
            <a:ext cx="3816425" cy="1069514"/>
          </a:xfrm>
        </p:spPr>
        <p:txBody>
          <a:bodyPr/>
          <a:lstStyle/>
          <a:p>
            <a:r>
              <a:rPr lang="it-IT" sz="3600" smtClean="0">
                <a:solidFill>
                  <a:srgbClr val="FFC000"/>
                </a:solidFill>
                <a:latin typeface="Book Antiqua Corsivo" charset="0"/>
                <a:ea typeface="Book Antiqua Corsivo" charset="0"/>
                <a:cs typeface="Book Antiqua Corsivo" charset="0"/>
              </a:rPr>
              <a:t>Dunque</a:t>
            </a:r>
            <a:r>
              <a:rPr lang="is-IS" sz="3600" dirty="0" smtClean="0">
                <a:solidFill>
                  <a:srgbClr val="FFC000"/>
                </a:solidFill>
                <a:latin typeface="Book Antiqua Corsivo" charset="0"/>
                <a:ea typeface="Book Antiqua Corsivo" charset="0"/>
                <a:cs typeface="Book Antiqua Corsivo" charset="0"/>
              </a:rPr>
              <a:t>…</a:t>
            </a:r>
            <a:endParaRPr lang="it-IT" sz="3600" dirty="0">
              <a:solidFill>
                <a:srgbClr val="FFC000"/>
              </a:solidFill>
              <a:latin typeface="Book Antiqua Corsivo" charset="0"/>
              <a:ea typeface="Book Antiqua Corsivo" charset="0"/>
              <a:cs typeface="Book Antiqua Corsivo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51720" y="1052736"/>
            <a:ext cx="6768752" cy="5184575"/>
          </a:xfrm>
        </p:spPr>
        <p:txBody>
          <a:bodyPr/>
          <a:lstStyle/>
          <a:p>
            <a:pPr algn="r"/>
            <a:r>
              <a:rPr lang="it-IT" dirty="0"/>
              <a:t>… </a:t>
            </a:r>
            <a:r>
              <a:rPr lang="it-IT" dirty="0" smtClean="0"/>
              <a:t>va ricevuta </a:t>
            </a:r>
            <a:r>
              <a:rPr lang="it-IT" dirty="0"/>
              <a:t>e accolta come un invito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a </a:t>
            </a:r>
            <a:r>
              <a:rPr lang="it-IT" dirty="0"/>
              <a:t>riesaminare mentalità, </a:t>
            </a:r>
            <a:r>
              <a:rPr lang="it-IT" dirty="0" smtClean="0"/>
              <a:t>convinzioni </a:t>
            </a:r>
            <a:r>
              <a:rPr lang="it-IT" dirty="0"/>
              <a:t>e il nostro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stile </a:t>
            </a:r>
            <a:r>
              <a:rPr lang="it-IT" dirty="0"/>
              <a:t>di essere Chiesa e cristiani</a:t>
            </a:r>
            <a:r>
              <a:rPr lang="it-IT" dirty="0" smtClean="0"/>
              <a:t>;</a:t>
            </a:r>
            <a:br>
              <a:rPr lang="it-IT" dirty="0" smtClean="0"/>
            </a:br>
            <a:r>
              <a:rPr lang="it-IT" dirty="0" smtClean="0"/>
              <a:t>un </a:t>
            </a:r>
            <a:r>
              <a:rPr lang="it-IT" dirty="0"/>
              <a:t>richiamo a una </a:t>
            </a:r>
            <a:r>
              <a:rPr lang="it-IT" b="1" i="1" dirty="0" smtClean="0"/>
              <a:t>conversione </a:t>
            </a:r>
            <a:r>
              <a:rPr lang="it-IT" b="1" i="1" dirty="0"/>
              <a:t>in senso </a:t>
            </a:r>
            <a:r>
              <a:rPr lang="it-IT" b="1" i="1" dirty="0" smtClean="0"/>
              <a:t/>
            </a:r>
            <a:br>
              <a:rPr lang="it-IT" b="1" i="1" dirty="0" smtClean="0"/>
            </a:br>
            <a:r>
              <a:rPr lang="it-IT" b="1" i="1" dirty="0" smtClean="0"/>
              <a:t>missionario</a:t>
            </a:r>
            <a:r>
              <a:rPr lang="it-IT" dirty="0" smtClean="0"/>
              <a:t> dei </a:t>
            </a:r>
            <a:r>
              <a:rPr lang="it-IT" dirty="0"/>
              <a:t>nostri cuori. 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A </a:t>
            </a:r>
            <a:r>
              <a:rPr lang="it-IT" dirty="0"/>
              <a:t>poco varrebbero le cose che si fanno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se </a:t>
            </a:r>
            <a:r>
              <a:rPr lang="it-IT" dirty="0"/>
              <a:t>non nascessero da un cuore nuovo,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da </a:t>
            </a:r>
            <a:r>
              <a:rPr lang="it-IT" dirty="0"/>
              <a:t>un convincimento profondo.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E </a:t>
            </a:r>
            <a:r>
              <a:rPr lang="it-IT" dirty="0"/>
              <a:t>non basta che sia di qualcuno.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Esso </a:t>
            </a:r>
            <a:r>
              <a:rPr lang="it-IT" dirty="0"/>
              <a:t>deve coinvolgere tutto il popolo di Dio.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775358"/>
            <a:ext cx="769268" cy="82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61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12031" y="476672"/>
            <a:ext cx="7524328" cy="1069514"/>
          </a:xfrm>
        </p:spPr>
        <p:txBody>
          <a:bodyPr/>
          <a:lstStyle/>
          <a:p>
            <a:r>
              <a:rPr lang="it-IT" sz="3600" dirty="0" smtClean="0">
                <a:solidFill>
                  <a:srgbClr val="FFC000"/>
                </a:solidFill>
                <a:latin typeface="Book Antiqua Corsivo" charset="0"/>
                <a:ea typeface="Book Antiqua Corsivo" charset="0"/>
                <a:cs typeface="Book Antiqua Corsivo" charset="0"/>
              </a:rPr>
              <a:t>È un programma aperto:</a:t>
            </a:r>
            <a:endParaRPr lang="it-IT" sz="3600" dirty="0">
              <a:solidFill>
                <a:srgbClr val="FFC000"/>
              </a:solidFill>
              <a:latin typeface="Book Antiqua Corsivo" charset="0"/>
              <a:ea typeface="Book Antiqua Corsivo" charset="0"/>
              <a:cs typeface="Book Antiqua Corsivo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23728" y="1484784"/>
            <a:ext cx="6563072" cy="3528392"/>
          </a:xfrm>
        </p:spPr>
        <p:txBody>
          <a:bodyPr/>
          <a:lstStyle/>
          <a:p>
            <a:pPr algn="ctr"/>
            <a:r>
              <a:rPr lang="it-IT" dirty="0" smtClean="0"/>
              <a:t>Non </a:t>
            </a:r>
            <a:r>
              <a:rPr lang="it-IT" dirty="0"/>
              <a:t>mette la parola fine al discernimento </a:t>
            </a:r>
            <a:r>
              <a:rPr lang="it-IT" dirty="0" smtClean="0"/>
              <a:t>comunitario. </a:t>
            </a:r>
          </a:p>
          <a:p>
            <a:pPr algn="ctr"/>
            <a:r>
              <a:rPr lang="it-IT" dirty="0" smtClean="0"/>
              <a:t>Sono un </a:t>
            </a:r>
            <a:r>
              <a:rPr lang="it-IT" b="1" dirty="0" smtClean="0"/>
              <a:t>programma aperto</a:t>
            </a:r>
            <a:r>
              <a:rPr lang="it-IT" dirty="0" smtClean="0"/>
              <a:t>, un </a:t>
            </a:r>
            <a:r>
              <a:rPr lang="it-IT" dirty="0"/>
              <a:t>testo per un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ulteriore lavoro.</a:t>
            </a:r>
            <a:br>
              <a:rPr lang="it-IT" dirty="0" smtClean="0"/>
            </a:br>
            <a:endParaRPr lang="it-IT" dirty="0"/>
          </a:p>
          <a:p>
            <a:pPr algn="ctr"/>
            <a:r>
              <a:rPr lang="it-IT" dirty="0" smtClean="0"/>
              <a:t>Sono un </a:t>
            </a:r>
            <a:r>
              <a:rPr lang="it-IT" dirty="0"/>
              <a:t>testo per un ulteriore lavoro, presentano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delle </a:t>
            </a:r>
            <a:r>
              <a:rPr lang="it-IT" dirty="0"/>
              <a:t>indicazioni, delle suggestioni affidate alle realtà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ecclesiali </a:t>
            </a:r>
            <a:r>
              <a:rPr lang="it-IT" dirty="0"/>
              <a:t>a cui è chiesto di discernere ciò che è più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utile</a:t>
            </a:r>
            <a:r>
              <a:rPr lang="it-IT" dirty="0"/>
              <a:t>, più necessario, più urgente nella propria </a:t>
            </a:r>
            <a:r>
              <a:rPr lang="it-IT" dirty="0" smtClean="0"/>
              <a:t>zona. </a:t>
            </a:r>
            <a:br>
              <a:rPr lang="it-IT" dirty="0" smtClean="0"/>
            </a:br>
            <a:endParaRPr lang="it-IT" dirty="0" smtClean="0"/>
          </a:p>
          <a:p>
            <a:pPr algn="ctr"/>
            <a:endParaRPr lang="it-IT" dirty="0"/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2123728" y="4437112"/>
            <a:ext cx="6563072" cy="1512168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Inizia un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tempo di 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“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ricezione creativa”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 che va 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da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gennaio a giugno 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2016.</a:t>
            </a: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775358"/>
            <a:ext cx="769268" cy="82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02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524328" cy="1069514"/>
          </a:xfrm>
        </p:spPr>
        <p:txBody>
          <a:bodyPr/>
          <a:lstStyle/>
          <a:p>
            <a:r>
              <a:rPr lang="it-IT" sz="3600" dirty="0" smtClean="0">
                <a:solidFill>
                  <a:srgbClr val="FFC000"/>
                </a:solidFill>
                <a:latin typeface="Book Antiqua Corsivo" charset="0"/>
                <a:ea typeface="Book Antiqua Corsivo" charset="0"/>
                <a:cs typeface="Book Antiqua Corsivo" charset="0"/>
              </a:rPr>
              <a:t>Quale atteggiamento serve?</a:t>
            </a:r>
            <a:endParaRPr lang="it-IT" sz="3600" dirty="0">
              <a:solidFill>
                <a:srgbClr val="FFC000"/>
              </a:solidFill>
              <a:latin typeface="Book Antiqua Corsivo" charset="0"/>
              <a:ea typeface="Book Antiqua Corsivo" charset="0"/>
              <a:cs typeface="Book Antiqua Corsivo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64805" y="1484783"/>
            <a:ext cx="7521996" cy="5111127"/>
          </a:xfrm>
        </p:spPr>
        <p:txBody>
          <a:bodyPr/>
          <a:lstStyle/>
          <a:p>
            <a:pPr algn="ctr"/>
            <a:r>
              <a:rPr lang="it-IT" dirty="0" smtClean="0"/>
              <a:t>Dobbiamo chiedere </a:t>
            </a:r>
            <a:r>
              <a:rPr lang="it-IT" dirty="0"/>
              <a:t>con insistenza luce e forza allo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Spirito </a:t>
            </a:r>
            <a:r>
              <a:rPr lang="it-IT" dirty="0"/>
              <a:t>Santo. Non stanchiamoci di farlo! 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sz="1200" dirty="0" smtClean="0"/>
          </a:p>
          <a:p>
            <a:pPr algn="ctr"/>
            <a:r>
              <a:rPr lang="it-IT" dirty="0" smtClean="0"/>
              <a:t>Non </a:t>
            </a:r>
            <a:r>
              <a:rPr lang="it-IT" dirty="0"/>
              <a:t>presumiamo delle nostre capacità e risorse!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Non </a:t>
            </a:r>
            <a:r>
              <a:rPr lang="it-IT" dirty="0"/>
              <a:t>pensiamo di saper fare e di avere in mano le ricette!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Umilmente </a:t>
            </a:r>
            <a:r>
              <a:rPr lang="it-IT" dirty="0"/>
              <a:t>e con verità chiediamo insieme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il </a:t>
            </a:r>
            <a:r>
              <a:rPr lang="it-IT" dirty="0"/>
              <a:t>dono dello Spirito. 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sz="1000" dirty="0" smtClean="0"/>
          </a:p>
          <a:p>
            <a:pPr algn="ctr"/>
            <a:r>
              <a:rPr lang="it-IT" b="1" dirty="0"/>
              <a:t>Che sia Lui a guidarci e sorreggerci, a ispirarci e a muoverci</a:t>
            </a:r>
            <a:r>
              <a:rPr lang="it-IT" b="1" dirty="0" smtClean="0"/>
              <a:t>.</a:t>
            </a:r>
          </a:p>
          <a:p>
            <a:pPr algn="ctr"/>
            <a:r>
              <a:rPr lang="it-IT" sz="1400" dirty="0" smtClean="0"/>
              <a:t> </a:t>
            </a:r>
          </a:p>
          <a:p>
            <a:pPr algn="ctr"/>
            <a:r>
              <a:rPr lang="it-IT" dirty="0"/>
              <a:t>Questo “permanere in preghiera” (Lc 18,1) nell’ascolto orante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della </a:t>
            </a:r>
            <a:r>
              <a:rPr lang="it-IT" dirty="0"/>
              <a:t>parola del Signore, con l’atteggiamento di Maria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che </a:t>
            </a:r>
            <a:r>
              <a:rPr lang="it-IT" dirty="0"/>
              <a:t>“meditava nel suo cuore” le cose di Dio (Lc 2,19),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è </a:t>
            </a:r>
            <a:r>
              <a:rPr lang="it-IT" dirty="0"/>
              <a:t>la base </a:t>
            </a:r>
            <a:r>
              <a:rPr lang="it-IT" dirty="0" smtClean="0"/>
              <a:t>per </a:t>
            </a:r>
            <a:r>
              <a:rPr lang="it-IT" dirty="0"/>
              <a:t>riscoprire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il 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Padre, i poveri e la comunità fraterna e missionaria.</a:t>
            </a:r>
            <a:endParaRPr lang="it-IT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775358"/>
            <a:ext cx="769268" cy="82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1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764704"/>
            <a:ext cx="6012160" cy="1069514"/>
          </a:xfrm>
        </p:spPr>
        <p:txBody>
          <a:bodyPr/>
          <a:lstStyle/>
          <a:p>
            <a:pPr algn="ctr"/>
            <a:r>
              <a:rPr lang="en-US" altLang="ko-KR" sz="5400" dirty="0" smtClean="0">
                <a:solidFill>
                  <a:srgbClr val="FFC000"/>
                </a:solidFill>
                <a:latin typeface="Book Antiqua Corsivo" charset="0"/>
                <a:ea typeface="Book Antiqua Corsivo" charset="0"/>
                <a:cs typeface="Book Antiqua Corsivo" charset="0"/>
              </a:rPr>
              <a:t>Verso dove?</a:t>
            </a:r>
            <a:endParaRPr lang="ko-KR" altLang="en-US" sz="5400" dirty="0">
              <a:solidFill>
                <a:srgbClr val="FFC000"/>
              </a:solidFill>
              <a:latin typeface="Book Antiqua Corsivo" charset="0"/>
              <a:ea typeface="Book Antiqua Corsivo" charset="0"/>
              <a:cs typeface="Book Antiqua Corsivo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987824" y="1969096"/>
            <a:ext cx="5760640" cy="4216539"/>
          </a:xfrm>
        </p:spPr>
        <p:txBody>
          <a:bodyPr wrap="square">
            <a:spAutoFit/>
          </a:bodyPr>
          <a:lstStyle/>
          <a:p>
            <a:r>
              <a:rPr lang="it-IT" dirty="0" smtClean="0"/>
              <a:t>Lo </a:t>
            </a:r>
            <a:r>
              <a:rPr lang="it-IT" dirty="0"/>
              <a:t>Spirito ci </a:t>
            </a:r>
            <a:r>
              <a:rPr lang="it-IT" dirty="0" smtClean="0"/>
              <a:t>spinge, </a:t>
            </a:r>
            <a:r>
              <a:rPr lang="it-IT" dirty="0"/>
              <a:t>fortemente e dolcemente,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a </a:t>
            </a:r>
            <a:r>
              <a:rPr lang="it-IT" dirty="0"/>
              <a:t>conoscere, contemplare e ritrovare Dio come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b="1" dirty="0" smtClean="0"/>
              <a:t>Padre</a:t>
            </a:r>
            <a:r>
              <a:rPr lang="it-IT" dirty="0" smtClean="0"/>
              <a:t> </a:t>
            </a:r>
            <a:r>
              <a:rPr lang="it-IT" dirty="0"/>
              <a:t>ricco di misericordia per noi e ogni sua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creatura</a:t>
            </a:r>
            <a:br>
              <a:rPr lang="it-IT" dirty="0" smtClean="0"/>
            </a:br>
            <a:endParaRPr lang="it-IT" dirty="0" smtClean="0"/>
          </a:p>
          <a:p>
            <a:r>
              <a:rPr lang="it-IT" dirty="0"/>
              <a:t>R</a:t>
            </a:r>
            <a:r>
              <a:rPr lang="it-IT" dirty="0" smtClean="0"/>
              <a:t>iconoscere </a:t>
            </a:r>
            <a:r>
              <a:rPr lang="it-IT" dirty="0"/>
              <a:t>nei </a:t>
            </a:r>
            <a:r>
              <a:rPr lang="it-IT" b="1" dirty="0"/>
              <a:t>poveri</a:t>
            </a:r>
            <a:r>
              <a:rPr lang="it-IT" dirty="0"/>
              <a:t> il volto concreto di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Cristo da </a:t>
            </a:r>
            <a:r>
              <a:rPr lang="it-IT" dirty="0"/>
              <a:t>servire ma anche da cui apprendere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la </a:t>
            </a:r>
            <a:r>
              <a:rPr lang="it-IT" dirty="0"/>
              <a:t>via della </a:t>
            </a:r>
            <a:r>
              <a:rPr lang="it-IT" dirty="0" smtClean="0"/>
              <a:t>vita</a:t>
            </a:r>
            <a:br>
              <a:rPr lang="it-IT" dirty="0" smtClean="0"/>
            </a:br>
            <a:endParaRPr lang="it-IT" dirty="0" smtClean="0"/>
          </a:p>
          <a:p>
            <a:r>
              <a:rPr lang="it-IT" dirty="0" smtClean="0"/>
              <a:t>‘Uscire’, </a:t>
            </a:r>
            <a:r>
              <a:rPr lang="it-IT" dirty="0"/>
              <a:t>essere cioè </a:t>
            </a:r>
            <a:r>
              <a:rPr lang="it-IT" b="1" dirty="0"/>
              <a:t>comunità</a:t>
            </a:r>
            <a:r>
              <a:rPr lang="it-IT" dirty="0"/>
              <a:t> di fratelli e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sorelle che </a:t>
            </a:r>
            <a:r>
              <a:rPr lang="it-IT" dirty="0"/>
              <a:t>si amano e che vanno incontro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ad </a:t>
            </a:r>
            <a:r>
              <a:rPr lang="it-IT" dirty="0"/>
              <a:t>ogni persona, </a:t>
            </a:r>
            <a:r>
              <a:rPr lang="it-IT" dirty="0" smtClean="0"/>
              <a:t>in </a:t>
            </a:r>
            <a:r>
              <a:rPr lang="it-IT" dirty="0"/>
              <a:t>una testimonianza che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è </a:t>
            </a:r>
            <a:r>
              <a:rPr lang="it-IT" dirty="0"/>
              <a:t>missione d’amore e di speranza</a:t>
            </a:r>
            <a:endParaRPr lang="en-US" altLang="ko-K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 rot="16200000">
            <a:off x="2107929" y="2343000"/>
            <a:ext cx="1365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C000"/>
                </a:solidFill>
                <a:latin typeface="Book Antiqua Corsivo" charset="0"/>
                <a:ea typeface="Book Antiqua Corsivo" charset="0"/>
                <a:cs typeface="Book Antiqua Corsivo" charset="0"/>
              </a:rPr>
              <a:t>1° PARTE</a:t>
            </a:r>
            <a:endParaRPr lang="it-IT" b="1" dirty="0">
              <a:solidFill>
                <a:srgbClr val="FFC000"/>
              </a:solidFill>
              <a:latin typeface="Book Antiqua Corsivo" charset="0"/>
              <a:ea typeface="Book Antiqua Corsivo" charset="0"/>
              <a:cs typeface="Book Antiqua Corsivo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 rot="16200000">
            <a:off x="2104495" y="3870989"/>
            <a:ext cx="1397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C000"/>
                </a:solidFill>
                <a:latin typeface="Book Antiqua Corsivo" charset="0"/>
                <a:ea typeface="Book Antiqua Corsivo" charset="0"/>
                <a:cs typeface="Book Antiqua Corsivo" charset="0"/>
              </a:rPr>
              <a:t>2° PARTE</a:t>
            </a:r>
            <a:endParaRPr lang="it-IT" b="1" dirty="0">
              <a:solidFill>
                <a:srgbClr val="FFC000"/>
              </a:solidFill>
              <a:latin typeface="Book Antiqua Corsivo" charset="0"/>
              <a:ea typeface="Book Antiqua Corsivo" charset="0"/>
              <a:cs typeface="Book Antiqua Corsivo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 rot="16200000">
            <a:off x="2128953" y="5286690"/>
            <a:ext cx="1348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C000"/>
                </a:solidFill>
                <a:latin typeface="Book Antiqua Corsivo" charset="0"/>
                <a:ea typeface="Book Antiqua Corsivo" charset="0"/>
                <a:cs typeface="Book Antiqua Corsivo" charset="0"/>
              </a:rPr>
              <a:t>3</a:t>
            </a:r>
            <a:r>
              <a:rPr lang="it-IT" b="1" dirty="0" smtClean="0">
                <a:solidFill>
                  <a:srgbClr val="FFC000"/>
                </a:solidFill>
                <a:latin typeface="Book Antiqua Corsivo" charset="0"/>
                <a:ea typeface="Book Antiqua Corsivo" charset="0"/>
                <a:cs typeface="Book Antiqua Corsivo" charset="0"/>
              </a:rPr>
              <a:t>° PARTE</a:t>
            </a:r>
            <a:endParaRPr lang="it-IT" b="1" dirty="0">
              <a:solidFill>
                <a:srgbClr val="FFC000"/>
              </a:solidFill>
              <a:latin typeface="Book Antiqua Corsivo" charset="0"/>
              <a:ea typeface="Book Antiqua Corsivo" charset="0"/>
              <a:cs typeface="Book Antiqua Corsivo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775358"/>
            <a:ext cx="769268" cy="820553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 rot="16200000">
            <a:off x="128007" y="3711919"/>
            <a:ext cx="4318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chemeClr val="accent6">
                    <a:lumMod val="75000"/>
                  </a:schemeClr>
                </a:solidFill>
                <a:latin typeface="Book Antiqua Corsivo" charset="0"/>
                <a:ea typeface="Book Antiqua Corsivo" charset="0"/>
                <a:cs typeface="Book Antiqua Corsivo" charset="0"/>
              </a:rPr>
              <a:t>Struttura della lettera</a:t>
            </a:r>
            <a:endParaRPr lang="it-IT" sz="3200" b="1" dirty="0">
              <a:solidFill>
                <a:schemeClr val="accent6">
                  <a:lumMod val="75000"/>
                </a:schemeClr>
              </a:solidFill>
              <a:latin typeface="Book Antiqua Corsivo" charset="0"/>
              <a:ea typeface="Book Antiqua Corsivo" charset="0"/>
              <a:cs typeface="Book Antiqua Corsiv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1124744"/>
            <a:ext cx="65527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solidFill>
                  <a:srgbClr val="FFC000"/>
                </a:solidFill>
                <a:latin typeface="Book Antiqua Corsivo" charset="0"/>
                <a:ea typeface="Book Antiqua Corsivo" charset="0"/>
                <a:cs typeface="Book Antiqua Corsivo" charset="0"/>
              </a:rPr>
              <a:t>Il contenuto degli</a:t>
            </a:r>
            <a:br>
              <a:rPr lang="it-IT" sz="4000" b="1" dirty="0" smtClean="0">
                <a:solidFill>
                  <a:srgbClr val="FFC000"/>
                </a:solidFill>
                <a:latin typeface="Book Antiqua Corsivo" charset="0"/>
                <a:ea typeface="Book Antiqua Corsivo" charset="0"/>
                <a:cs typeface="Book Antiqua Corsivo" charset="0"/>
              </a:rPr>
            </a:br>
            <a:r>
              <a:rPr lang="it-IT" sz="4000" b="1" dirty="0" smtClean="0">
                <a:solidFill>
                  <a:srgbClr val="FFC000"/>
                </a:solidFill>
                <a:latin typeface="Book Antiqua Corsivo" charset="0"/>
                <a:ea typeface="Book Antiqua Corsivo" charset="0"/>
                <a:cs typeface="Book Antiqua Corsivo" charset="0"/>
              </a:rPr>
              <a:t>Orientamenti Pastorali</a:t>
            </a:r>
            <a:endParaRPr lang="it-IT" sz="4000" b="1" dirty="0">
              <a:solidFill>
                <a:srgbClr val="FFC000"/>
              </a:solidFill>
              <a:latin typeface="Book Antiqua Corsivo" charset="0"/>
              <a:ea typeface="Book Antiqua Corsivo" charset="0"/>
              <a:cs typeface="Book Antiqua Corsivo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331640" y="2780928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ook Antiqua Corsivo" charset="0"/>
                <a:ea typeface="Book Antiqua Corsivo" charset="0"/>
                <a:cs typeface="Book Antiqua Corsivo" charset="0"/>
              </a:rPr>
              <a:t>1. Il Padre</a:t>
            </a:r>
            <a:endParaRPr lang="it-IT" sz="4000" b="1" dirty="0">
              <a:solidFill>
                <a:schemeClr val="accent5">
                  <a:lumMod val="60000"/>
                  <a:lumOff val="40000"/>
                </a:schemeClr>
              </a:solidFill>
              <a:latin typeface="Book Antiqua Corsivo" charset="0"/>
              <a:ea typeface="Book Antiqua Corsivo" charset="0"/>
              <a:cs typeface="Book Antiqua Corsivo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805264"/>
            <a:ext cx="769268" cy="82055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-32228"/>
            <a:ext cx="2483768" cy="450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2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nk-Green-Abstract-PowerPoint-Templates-Standard-1" id="{B8881957-9CAA-6E48-98FD-6CFB6695AF00}" vid="{BC7F9C9C-B039-2148-9EA1-96C94AB7E6C8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nk-Green-Abstract-PowerPoint-Templates-Standard-1" id="{B8881957-9CAA-6E48-98FD-6CFB6695AF00}" vid="{AFD0408B-31FE-5F46-AA2A-8333AAB842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1664</TotalTime>
  <Words>685</Words>
  <Application>Microsoft Macintosh PowerPoint</Application>
  <PresentationFormat>Presentazione su schermo (4:3)</PresentationFormat>
  <Paragraphs>233</Paragraphs>
  <Slides>33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33</vt:i4>
      </vt:variant>
    </vt:vector>
  </HeadingPairs>
  <TitlesOfParts>
    <vt:vector size="40" baseType="lpstr">
      <vt:lpstr>Book Antiqua Corsivo</vt:lpstr>
      <vt:lpstr>Calibri</vt:lpstr>
      <vt:lpstr>Courier New</vt:lpstr>
      <vt:lpstr>Times New Roman</vt:lpstr>
      <vt:lpstr>Arial</vt:lpstr>
      <vt:lpstr>Office Theme</vt:lpstr>
      <vt:lpstr>Custom Design</vt:lpstr>
      <vt:lpstr>Presentazione di PowerPoint</vt:lpstr>
      <vt:lpstr>Presentazione di PowerPoint</vt:lpstr>
      <vt:lpstr>Cosa abbiamo capito?</vt:lpstr>
      <vt:lpstr>Questa lettera non attende semplicemente  di essere messa in pratica…</vt:lpstr>
      <vt:lpstr>Dunque…</vt:lpstr>
      <vt:lpstr>È un programma aperto:</vt:lpstr>
      <vt:lpstr>Quale atteggiamento serve?</vt:lpstr>
      <vt:lpstr>Verso dove?</vt:lpstr>
      <vt:lpstr>Presentazione di PowerPoint</vt:lpstr>
      <vt:lpstr>Presentazione di PowerPoint</vt:lpstr>
      <vt:lpstr>Presentazione di PowerPoint</vt:lpstr>
      <vt:lpstr>Proposte concrete:</vt:lpstr>
      <vt:lpstr>Proposte concrete:</vt:lpstr>
      <vt:lpstr>Proposte concrete:</vt:lpstr>
      <vt:lpstr>Proposte concrete:</vt:lpstr>
      <vt:lpstr>Presentazione di PowerPoint</vt:lpstr>
      <vt:lpstr>Presentazione di PowerPoint</vt:lpstr>
      <vt:lpstr>Presentazione di PowerPoint</vt:lpstr>
      <vt:lpstr>Proposte concrete:</vt:lpstr>
      <vt:lpstr>Proposte concrete:</vt:lpstr>
      <vt:lpstr>Proposte concrete:</vt:lpstr>
      <vt:lpstr>Proposte concrete:</vt:lpstr>
      <vt:lpstr>Presentazione di PowerPoint</vt:lpstr>
      <vt:lpstr>Presentazione di PowerPoint</vt:lpstr>
      <vt:lpstr>Presentazione di PowerPoint</vt:lpstr>
      <vt:lpstr>Presentazione di PowerPoint</vt:lpstr>
      <vt:lpstr>Proposte concrete:</vt:lpstr>
      <vt:lpstr>Proposte concrete:</vt:lpstr>
      <vt:lpstr>Proposte concrete:</vt:lpstr>
      <vt:lpstr>Proposte concrete:</vt:lpstr>
      <vt:lpstr>Proposte concrete:</vt:lpstr>
      <vt:lpstr>Presentazione di PowerPoint</vt:lpstr>
      <vt:lpstr>Proposte  concrete: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Utente di Microsoft Office</cp:lastModifiedBy>
  <cp:revision>70</cp:revision>
  <dcterms:created xsi:type="dcterms:W3CDTF">2014-04-01T16:35:38Z</dcterms:created>
  <dcterms:modified xsi:type="dcterms:W3CDTF">2016-01-29T13:34:10Z</dcterms:modified>
</cp:coreProperties>
</file>